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65" r:id="rId7"/>
    <p:sldId id="264" r:id="rId8"/>
    <p:sldId id="266" r:id="rId9"/>
    <p:sldId id="267" r:id="rId10"/>
    <p:sldId id="284" r:id="rId11"/>
    <p:sldId id="261" r:id="rId12"/>
    <p:sldId id="262" r:id="rId13"/>
    <p:sldId id="270" r:id="rId14"/>
    <p:sldId id="271" r:id="rId15"/>
    <p:sldId id="272" r:id="rId16"/>
    <p:sldId id="273" r:id="rId17"/>
    <p:sldId id="274" r:id="rId18"/>
    <p:sldId id="275" r:id="rId19"/>
    <p:sldId id="278" r:id="rId20"/>
    <p:sldId id="276" r:id="rId21"/>
    <p:sldId id="279" r:id="rId22"/>
    <p:sldId id="280" r:id="rId23"/>
    <p:sldId id="281" r:id="rId24"/>
    <p:sldId id="263" r:id="rId25"/>
    <p:sldId id="286" r:id="rId26"/>
    <p:sldId id="282" r:id="rId27"/>
    <p:sldId id="268" r:id="rId28"/>
    <p:sldId id="283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5F51"/>
    <a:srgbClr val="DDDDDD"/>
    <a:srgbClr val="C0C0C0"/>
    <a:srgbClr val="E7E6E6"/>
    <a:srgbClr val="FFFF00"/>
    <a:srgbClr val="E3CFC4"/>
    <a:srgbClr val="C4AD9F"/>
    <a:srgbClr val="94C11E"/>
    <a:srgbClr val="9C7B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EB4F62-2498-4FA1-A6EE-B4A29A58F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D28098E-3EB8-45B4-8BEA-551D092B8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22AA69-54A6-447B-80A4-574247C1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8E65-1760-4493-AFAF-058DF0856E7E}" type="datetimeFigureOut">
              <a:rPr lang="en-CA" smtClean="0"/>
              <a:t>2020-03-23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C21239-3869-474F-B2CE-B05E1A05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F771A7-37FC-4823-A8FD-C9575AFA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4F73-4C22-494E-B945-311E84FFA1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364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720E3-0354-49BD-AA69-FD00EF688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DFED8D6-D60E-4372-A1A0-6CC501E638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84ADE9-E02D-4567-9163-477EDCD1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8E65-1760-4493-AFAF-058DF0856E7E}" type="datetimeFigureOut">
              <a:rPr lang="en-CA" smtClean="0"/>
              <a:t>2020-03-23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536655-516F-4632-A459-61A7A989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B408A0-A304-4E33-8583-B92E56A07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4F73-4C22-494E-B945-311E84FFA1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673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A57A13F-705C-427F-A399-2AB3C9D39F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F0F556D-8B5C-4B06-A470-49C2C203C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A810AC-4341-41F5-85DC-45E7DD527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8E65-1760-4493-AFAF-058DF0856E7E}" type="datetimeFigureOut">
              <a:rPr lang="en-CA" smtClean="0"/>
              <a:t>2020-03-23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8A5F39-F169-4F15-9460-10A41C167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DA155E-B457-41BD-AF61-02A6838D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4F73-4C22-494E-B945-311E84FFA1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004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FD1753-C60D-4E1E-BEB0-CEE2BDDB6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44DD0D-1752-455D-AFF3-39C4556FD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088E8D-824E-47C4-8708-E51F2C73E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8E65-1760-4493-AFAF-058DF0856E7E}" type="datetimeFigureOut">
              <a:rPr lang="en-CA" smtClean="0"/>
              <a:t>2020-03-23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A610D1-F700-4BC7-94E7-9280216EF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3C26BC-BBB1-42C5-BD8A-E4F955E7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4F73-4C22-494E-B945-311E84FFA1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949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5C9D6-BC61-4BF6-B98B-80E34188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4D2585-55F7-48E6-B9E7-60CDCF86A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4AB684-FFC1-4DC1-B17C-F3ADCF9B8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8E65-1760-4493-AFAF-058DF0856E7E}" type="datetimeFigureOut">
              <a:rPr lang="en-CA" smtClean="0"/>
              <a:t>2020-03-23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7EA3E8-CA02-4350-8CBC-D91BC5FBD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43E0E6-CD37-4BAB-AEBC-901CF801E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4F73-4C22-494E-B945-311E84FFA1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754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748F67-A75B-4661-B94F-415D863EC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30E8CF-354A-48C6-8BCB-A63068FA02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0F324D-F838-4C0E-880B-D69229116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346C7D-88FC-4999-B283-54C586BB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8E65-1760-4493-AFAF-058DF0856E7E}" type="datetimeFigureOut">
              <a:rPr lang="en-CA" smtClean="0"/>
              <a:t>2020-03-23</a:t>
            </a:fld>
            <a:endParaRPr lang="en-CA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C6D0B5-7B5A-4ABE-B955-493EFE8E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BB8373-1E4E-454F-B452-5B77D8FBA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4F73-4C22-494E-B945-311E84FFA1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4835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1770F8-6D7A-464B-8307-A02E5386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5532F-3381-4793-B403-7F38EBA45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0B0F57F-4A78-4D70-96A9-8D384122D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19C20B0-9454-4288-982D-CA02F671D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BC447A6-7374-4F2C-AA3F-972A3F34C3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9C69B9-F25D-4973-911E-3521C4FFE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8E65-1760-4493-AFAF-058DF0856E7E}" type="datetimeFigureOut">
              <a:rPr lang="en-CA" smtClean="0"/>
              <a:t>2020-03-23</a:t>
            </a:fld>
            <a:endParaRPr lang="en-CA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2E1529-3ED0-48BB-959F-9DEB3831D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279CA81-67FF-4FDB-A63D-5F9CED24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4F73-4C22-494E-B945-311E84FFA1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4888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87C9B-9C78-4066-95AF-374948034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973524-E4C5-400E-99D4-1B4CD9D1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8E65-1760-4493-AFAF-058DF0856E7E}" type="datetimeFigureOut">
              <a:rPr lang="en-CA" smtClean="0"/>
              <a:t>2020-03-23</a:t>
            </a:fld>
            <a:endParaRPr lang="en-CA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BCB5822-782E-4DD1-8594-0AD44FF65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F587F0-9CD1-45D5-B360-B607679D7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4F73-4C22-494E-B945-311E84FFA1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216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EE06B48-2774-4CCF-BBCE-319A715F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8E65-1760-4493-AFAF-058DF0856E7E}" type="datetimeFigureOut">
              <a:rPr lang="en-CA" smtClean="0"/>
              <a:t>2020-03-23</a:t>
            </a:fld>
            <a:endParaRPr lang="en-CA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CEF19C1-8EFF-43C9-B308-2EA39A57C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48B41F-0CFE-42DD-8CCF-E17FEFA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4F73-4C22-494E-B945-311E84FFA1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5160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B58842-297B-41D9-804F-CE6257F1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88808B-1429-4F01-98AC-524A48B29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D56171B-6AB5-4557-B81A-BF49710E6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D471C5-FA57-47A5-9E88-3EA843C5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8E65-1760-4493-AFAF-058DF0856E7E}" type="datetimeFigureOut">
              <a:rPr lang="en-CA" smtClean="0"/>
              <a:t>2020-03-23</a:t>
            </a:fld>
            <a:endParaRPr lang="en-CA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7E9494-C109-4AF1-928B-6BFE6E18F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090BA9-4AC5-4DDF-B3AA-8C29557D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4F73-4C22-494E-B945-311E84FFA1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0727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03195E-7442-47B3-8EF9-1B3022E12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A88C378-644F-44BD-88EE-435E47D260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E8185B-250E-45D8-A80D-68B976F94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98C339-9F9C-4CAC-8F75-DC2B63D35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8E65-1760-4493-AFAF-058DF0856E7E}" type="datetimeFigureOut">
              <a:rPr lang="en-CA" smtClean="0"/>
              <a:t>2020-03-23</a:t>
            </a:fld>
            <a:endParaRPr lang="en-CA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8F4E12-60E8-44D3-A17C-DDF1617B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5F8A81-A56F-4F17-A2EA-3AE0E384A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A4F73-4C22-494E-B945-311E84FFA1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577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70AC2B8-6561-41C0-B819-1DDB99622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40B3B2-469A-4E77-804B-4AEC025AC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D5F29B-3101-4CA4-A8F4-5057ECDE6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F8E65-1760-4493-AFAF-058DF0856E7E}" type="datetimeFigureOut">
              <a:rPr lang="en-CA" smtClean="0"/>
              <a:t>2020-03-23</a:t>
            </a:fld>
            <a:endParaRPr lang="en-CA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725F51-D56E-4C5D-BD58-6213ECB0D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87B8DB-913C-4490-8952-40A20EC15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A4F73-4C22-494E-B945-311E84FFA1A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002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03D7B7-C79B-4A39-A786-E0F01FFC4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  <a:solidFill>
            <a:srgbClr val="9C7B6A"/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spc="300" dirty="0">
                <a:solidFill>
                  <a:schemeClr val="bg1"/>
                </a:solidFill>
              </a:rPr>
              <a:t>A Protein-ligand Docking Function Webserver With Heat Map Result Visualization</a:t>
            </a:r>
            <a:endParaRPr lang="en-CA" sz="4800" spc="300" dirty="0">
              <a:solidFill>
                <a:schemeClr val="bg1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E16F26-B64E-4B16-8921-9214AAE53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0535"/>
            <a:ext cx="9144000" cy="1655762"/>
          </a:xfrm>
        </p:spPr>
        <p:txBody>
          <a:bodyPr/>
          <a:lstStyle/>
          <a:p>
            <a:r>
              <a:rPr lang="en-US" spc="300" dirty="0">
                <a:solidFill>
                  <a:srgbClr val="6F5F51"/>
                </a:solidFill>
              </a:rPr>
              <a:t>Presenter: Yuexin Yu</a:t>
            </a:r>
          </a:p>
          <a:p>
            <a:r>
              <a:rPr lang="en-US" spc="300" dirty="0">
                <a:solidFill>
                  <a:srgbClr val="6F5F51"/>
                </a:solidFill>
              </a:rPr>
              <a:t>Professor: Nicholas </a:t>
            </a:r>
            <a:r>
              <a:rPr lang="en-US" spc="300" dirty="0" err="1">
                <a:solidFill>
                  <a:srgbClr val="6F5F51"/>
                </a:solidFill>
              </a:rPr>
              <a:t>Provart</a:t>
            </a:r>
            <a:endParaRPr lang="en-US" spc="300" dirty="0">
              <a:solidFill>
                <a:srgbClr val="6F5F51"/>
              </a:solidFill>
            </a:endParaRPr>
          </a:p>
          <a:p>
            <a:r>
              <a:rPr lang="en-US" spc="300" dirty="0">
                <a:solidFill>
                  <a:srgbClr val="6F5F51"/>
                </a:solidFill>
              </a:rPr>
              <a:t>2020. 03.</a:t>
            </a:r>
            <a:endParaRPr lang="en-CA" spc="300" dirty="0">
              <a:solidFill>
                <a:srgbClr val="6F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16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E0093A-7CC4-45FB-AC3D-C7992DD5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2" r="27688"/>
          <a:stretch/>
        </p:blipFill>
        <p:spPr>
          <a:xfrm>
            <a:off x="-360215" y="-1763805"/>
            <a:ext cx="6379152" cy="1084309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412D80A-A909-4721-A24F-B79C0C3DFC75}"/>
              </a:ext>
            </a:extLst>
          </p:cNvPr>
          <p:cNvSpPr txBox="1"/>
          <p:nvPr/>
        </p:nvSpPr>
        <p:spPr>
          <a:xfrm>
            <a:off x="81287" y="5893382"/>
            <a:ext cx="581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4. The workflow of front end of the visualization project.  </a:t>
            </a:r>
            <a:endParaRPr lang="en-CA" dirty="0">
              <a:solidFill>
                <a:srgbClr val="6F5F5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83D5C6A-1AFF-4FEF-BFBA-D3E37597C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93"/>
          <a:stretch/>
        </p:blipFill>
        <p:spPr>
          <a:xfrm>
            <a:off x="6273130" y="1689872"/>
            <a:ext cx="3042320" cy="28194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B4694EA-F98F-4670-A541-545D5CDD521A}"/>
              </a:ext>
            </a:extLst>
          </p:cNvPr>
          <p:cNvSpPr txBox="1"/>
          <p:nvPr/>
        </p:nvSpPr>
        <p:spPr>
          <a:xfrm>
            <a:off x="6195577" y="4820990"/>
            <a:ext cx="5812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The language used in the front end is HTML and Java script. 3Dmol.js is imported to build the visualization of 3D structure. Bootstrap is used as the layout format.</a:t>
            </a:r>
            <a:endParaRPr lang="en-CA" dirty="0">
              <a:solidFill>
                <a:srgbClr val="6F5F51"/>
              </a:solidFill>
            </a:endParaRPr>
          </a:p>
        </p:txBody>
      </p:sp>
      <p:pic>
        <p:nvPicPr>
          <p:cNvPr id="2050" name="Picture 2" descr="“bootstrape”的图片搜索结果">
            <a:extLst>
              <a:ext uri="{FF2B5EF4-FFF2-40B4-BE49-F238E27FC236}">
                <a16:creationId xmlns:a16="http://schemas.microsoft.com/office/drawing/2014/main" id="{827BD685-048E-421A-9DCF-65B7F39C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726" y="2347781"/>
            <a:ext cx="1849772" cy="184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162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E0093A-7CC4-45FB-AC3D-C7992DD5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2" r="27688"/>
          <a:stretch/>
        </p:blipFill>
        <p:spPr>
          <a:xfrm>
            <a:off x="-360215" y="-1763805"/>
            <a:ext cx="6379152" cy="1084309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C05F7F-720B-41DD-A7B5-E579113708F4}"/>
              </a:ext>
            </a:extLst>
          </p:cNvPr>
          <p:cNvSpPr txBox="1"/>
          <p:nvPr/>
        </p:nvSpPr>
        <p:spPr>
          <a:xfrm>
            <a:off x="81287" y="5893382"/>
            <a:ext cx="581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4. The workflow of front end of the visualization project.  </a:t>
            </a:r>
            <a:endParaRPr lang="en-CA" dirty="0">
              <a:solidFill>
                <a:srgbClr val="6F5F5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B82011-4295-4107-A2B7-B17600EB7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37" y="-161925"/>
            <a:ext cx="3900838" cy="37814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9FDA6BD-01F7-4ECD-85F2-195906617E1D}"/>
              </a:ext>
            </a:extLst>
          </p:cNvPr>
          <p:cNvSpPr/>
          <p:nvPr/>
        </p:nvSpPr>
        <p:spPr>
          <a:xfrm>
            <a:off x="924596" y="3882691"/>
            <a:ext cx="3968246" cy="308311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B771287-4CBF-4DF5-B304-ED6F74F5B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37" y="3371850"/>
            <a:ext cx="3900838" cy="37814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1E1F6A3-189C-42B0-B309-9D514EAF2EAB}"/>
              </a:ext>
            </a:extLst>
          </p:cNvPr>
          <p:cNvSpPr txBox="1"/>
          <p:nvPr/>
        </p:nvSpPr>
        <p:spPr>
          <a:xfrm>
            <a:off x="6010275" y="3038475"/>
            <a:ext cx="3900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Receptor in cartoon style</a:t>
            </a:r>
          </a:p>
          <a:p>
            <a:pPr algn="ctr"/>
            <a:r>
              <a:rPr lang="en-US" dirty="0"/>
              <a:t>Ligand in ball and stick style</a:t>
            </a:r>
            <a:endParaRPr lang="en-CA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F5D4942-49E6-4C22-AE63-7DC15CBF4BA8}"/>
              </a:ext>
            </a:extLst>
          </p:cNvPr>
          <p:cNvSpPr txBox="1"/>
          <p:nvPr/>
        </p:nvSpPr>
        <p:spPr>
          <a:xfrm>
            <a:off x="9905426" y="2899975"/>
            <a:ext cx="2263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is from the visualization of 3RIZ and BLD pair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5395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E0093A-7CC4-45FB-AC3D-C7992DD5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2" r="27688"/>
          <a:stretch/>
        </p:blipFill>
        <p:spPr>
          <a:xfrm>
            <a:off x="-360215" y="-1763805"/>
            <a:ext cx="6379152" cy="1084309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C05F7F-720B-41DD-A7B5-E579113708F4}"/>
              </a:ext>
            </a:extLst>
          </p:cNvPr>
          <p:cNvSpPr txBox="1"/>
          <p:nvPr/>
        </p:nvSpPr>
        <p:spPr>
          <a:xfrm>
            <a:off x="81287" y="5893382"/>
            <a:ext cx="581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4. The workflow of front end of the visualization project.  </a:t>
            </a:r>
            <a:endParaRPr lang="en-CA" dirty="0">
              <a:solidFill>
                <a:srgbClr val="6F5F5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1B82011-4295-4107-A2B7-B17600EB7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667" y="658551"/>
            <a:ext cx="4667250" cy="452437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BAD4B60-A2B6-48EB-BC24-7AC95E69E1F7}"/>
              </a:ext>
            </a:extLst>
          </p:cNvPr>
          <p:cNvSpPr/>
          <p:nvPr/>
        </p:nvSpPr>
        <p:spPr>
          <a:xfrm>
            <a:off x="924596" y="4219575"/>
            <a:ext cx="3968246" cy="308311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0D7CD4D-4172-4A58-833D-50641D4F2176}"/>
              </a:ext>
            </a:extLst>
          </p:cNvPr>
          <p:cNvSpPr txBox="1"/>
          <p:nvPr/>
        </p:nvSpPr>
        <p:spPr>
          <a:xfrm>
            <a:off x="6196246" y="5118053"/>
            <a:ext cx="4281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is from the visualization of 3RIZ and BLD pair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4952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E0093A-7CC4-45FB-AC3D-C7992DD5BC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2" r="27688"/>
          <a:stretch/>
        </p:blipFill>
        <p:spPr>
          <a:xfrm>
            <a:off x="-360215" y="-1763805"/>
            <a:ext cx="6379152" cy="1084309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C05F7F-720B-41DD-A7B5-E579113708F4}"/>
              </a:ext>
            </a:extLst>
          </p:cNvPr>
          <p:cNvSpPr txBox="1"/>
          <p:nvPr/>
        </p:nvSpPr>
        <p:spPr>
          <a:xfrm>
            <a:off x="81287" y="5893382"/>
            <a:ext cx="581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4. The workflow of front end of the visualization project.  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BAD4B60-A2B6-48EB-BC24-7AC95E69E1F7}"/>
              </a:ext>
            </a:extLst>
          </p:cNvPr>
          <p:cNvSpPr/>
          <p:nvPr/>
        </p:nvSpPr>
        <p:spPr>
          <a:xfrm>
            <a:off x="924596" y="4562475"/>
            <a:ext cx="3968246" cy="308311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9623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手机屏幕截图&#10;&#10;描述已自动生成">
            <a:extLst>
              <a:ext uri="{FF2B5EF4-FFF2-40B4-BE49-F238E27FC236}">
                <a16:creationId xmlns:a16="http://schemas.microsoft.com/office/drawing/2014/main" id="{E711B9E3-C25A-439F-91CD-CD6CD6A91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r="28363"/>
          <a:stretch/>
        </p:blipFill>
        <p:spPr>
          <a:xfrm>
            <a:off x="-126531" y="-1"/>
            <a:ext cx="5698655" cy="82390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C05F7F-720B-41DD-A7B5-E579113708F4}"/>
              </a:ext>
            </a:extLst>
          </p:cNvPr>
          <p:cNvSpPr txBox="1"/>
          <p:nvPr/>
        </p:nvSpPr>
        <p:spPr>
          <a:xfrm>
            <a:off x="-42538" y="5893382"/>
            <a:ext cx="58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5. The chart of functions of the visualization project.  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8B99D2A-3BC0-4022-A9A1-96BDB531A6C5}"/>
              </a:ext>
            </a:extLst>
          </p:cNvPr>
          <p:cNvSpPr/>
          <p:nvPr/>
        </p:nvSpPr>
        <p:spPr>
          <a:xfrm>
            <a:off x="2015165" y="2221946"/>
            <a:ext cx="3085341" cy="369332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0332EA2-D025-40D8-8452-EF5E91D49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03" y="2032162"/>
            <a:ext cx="6648925" cy="332782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463135D-87B1-4A2F-80B0-60E8AC80AC03}"/>
              </a:ext>
            </a:extLst>
          </p:cNvPr>
          <p:cNvSpPr txBox="1"/>
          <p:nvPr/>
        </p:nvSpPr>
        <p:spPr>
          <a:xfrm>
            <a:off x="5570403" y="5319389"/>
            <a:ext cx="662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is from the visualization of 3RIZ and BLD pair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33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手机屏幕截图&#10;&#10;描述已自动生成">
            <a:extLst>
              <a:ext uri="{FF2B5EF4-FFF2-40B4-BE49-F238E27FC236}">
                <a16:creationId xmlns:a16="http://schemas.microsoft.com/office/drawing/2014/main" id="{E711B9E3-C25A-439F-91CD-CD6CD6A91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r="28363"/>
          <a:stretch/>
        </p:blipFill>
        <p:spPr>
          <a:xfrm>
            <a:off x="-126531" y="-1"/>
            <a:ext cx="5698655" cy="82390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C05F7F-720B-41DD-A7B5-E579113708F4}"/>
              </a:ext>
            </a:extLst>
          </p:cNvPr>
          <p:cNvSpPr txBox="1"/>
          <p:nvPr/>
        </p:nvSpPr>
        <p:spPr>
          <a:xfrm>
            <a:off x="-42538" y="5893382"/>
            <a:ext cx="58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5. The chart of functions of the visualization project.  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8B99D2A-3BC0-4022-A9A1-96BDB531A6C5}"/>
              </a:ext>
            </a:extLst>
          </p:cNvPr>
          <p:cNvSpPr/>
          <p:nvPr/>
        </p:nvSpPr>
        <p:spPr>
          <a:xfrm>
            <a:off x="2015165" y="2700119"/>
            <a:ext cx="3085341" cy="369332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63135D-87B1-4A2F-80B0-60E8AC80AC03}"/>
              </a:ext>
            </a:extLst>
          </p:cNvPr>
          <p:cNvSpPr txBox="1"/>
          <p:nvPr/>
        </p:nvSpPr>
        <p:spPr>
          <a:xfrm>
            <a:off x="5570403" y="5319389"/>
            <a:ext cx="662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is from the visualization of 3RIZ and BLD pair</a:t>
            </a:r>
            <a:endParaRPr lang="en-CA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F9450D0-F53F-49A9-AECE-2041C1B15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03" y="1778465"/>
            <a:ext cx="6608389" cy="35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21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手机屏幕截图&#10;&#10;描述已自动生成">
            <a:extLst>
              <a:ext uri="{FF2B5EF4-FFF2-40B4-BE49-F238E27FC236}">
                <a16:creationId xmlns:a16="http://schemas.microsoft.com/office/drawing/2014/main" id="{E711B9E3-C25A-439F-91CD-CD6CD6A91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r="28363"/>
          <a:stretch/>
        </p:blipFill>
        <p:spPr>
          <a:xfrm>
            <a:off x="-126531" y="-1"/>
            <a:ext cx="5698655" cy="82390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C05F7F-720B-41DD-A7B5-E579113708F4}"/>
              </a:ext>
            </a:extLst>
          </p:cNvPr>
          <p:cNvSpPr txBox="1"/>
          <p:nvPr/>
        </p:nvSpPr>
        <p:spPr>
          <a:xfrm>
            <a:off x="-42538" y="5893382"/>
            <a:ext cx="58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5. The chart of functions of the visualization project.  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8B99D2A-3BC0-4022-A9A1-96BDB531A6C5}"/>
              </a:ext>
            </a:extLst>
          </p:cNvPr>
          <p:cNvSpPr/>
          <p:nvPr/>
        </p:nvSpPr>
        <p:spPr>
          <a:xfrm>
            <a:off x="2015165" y="4621200"/>
            <a:ext cx="3085341" cy="369332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63135D-87B1-4A2F-80B0-60E8AC80AC03}"/>
              </a:ext>
            </a:extLst>
          </p:cNvPr>
          <p:cNvSpPr txBox="1"/>
          <p:nvPr/>
        </p:nvSpPr>
        <p:spPr>
          <a:xfrm>
            <a:off x="5570403" y="5319389"/>
            <a:ext cx="662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is from the visualization of 3RIZ and BLD pair</a:t>
            </a:r>
            <a:endParaRPr lang="en-CA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F9450D0-F53F-49A9-AECE-2041C1B15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03" y="1778465"/>
            <a:ext cx="6608389" cy="35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95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桌子, 花, 显示器, 游戏机&#10;&#10;描述已自动生成">
            <a:extLst>
              <a:ext uri="{FF2B5EF4-FFF2-40B4-BE49-F238E27FC236}">
                <a16:creationId xmlns:a16="http://schemas.microsoft.com/office/drawing/2014/main" id="{5A0FB643-3539-48B9-8376-1EAA3C18B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29" y="1560532"/>
            <a:ext cx="7091382" cy="3758858"/>
          </a:xfrm>
          <a:prstGeom prst="rect">
            <a:avLst/>
          </a:prstGeom>
        </p:spPr>
      </p:pic>
      <p:pic>
        <p:nvPicPr>
          <p:cNvPr id="4" name="图片 3" descr="手机屏幕截图&#10;&#10;描述已自动生成">
            <a:extLst>
              <a:ext uri="{FF2B5EF4-FFF2-40B4-BE49-F238E27FC236}">
                <a16:creationId xmlns:a16="http://schemas.microsoft.com/office/drawing/2014/main" id="{E711B9E3-C25A-439F-91CD-CD6CD6A91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r="28363"/>
          <a:stretch/>
        </p:blipFill>
        <p:spPr>
          <a:xfrm>
            <a:off x="-126531" y="-1"/>
            <a:ext cx="5698655" cy="82390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C05F7F-720B-41DD-A7B5-E579113708F4}"/>
              </a:ext>
            </a:extLst>
          </p:cNvPr>
          <p:cNvSpPr txBox="1"/>
          <p:nvPr/>
        </p:nvSpPr>
        <p:spPr>
          <a:xfrm>
            <a:off x="-42538" y="5893382"/>
            <a:ext cx="58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5. The chart of functions of the visualization project.  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8B99D2A-3BC0-4022-A9A1-96BDB531A6C5}"/>
              </a:ext>
            </a:extLst>
          </p:cNvPr>
          <p:cNvSpPr/>
          <p:nvPr/>
        </p:nvSpPr>
        <p:spPr>
          <a:xfrm>
            <a:off x="2015165" y="4134638"/>
            <a:ext cx="3085341" cy="369332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63135D-87B1-4A2F-80B0-60E8AC80AC03}"/>
              </a:ext>
            </a:extLst>
          </p:cNvPr>
          <p:cNvSpPr txBox="1"/>
          <p:nvPr/>
        </p:nvSpPr>
        <p:spPr>
          <a:xfrm>
            <a:off x="5570403" y="5319389"/>
            <a:ext cx="662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is from the visualization of 3RIZ and BLD pair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0814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手机屏幕截图&#10;&#10;描述已自动生成">
            <a:extLst>
              <a:ext uri="{FF2B5EF4-FFF2-40B4-BE49-F238E27FC236}">
                <a16:creationId xmlns:a16="http://schemas.microsoft.com/office/drawing/2014/main" id="{E711B9E3-C25A-439F-91CD-CD6CD6A91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r="28363"/>
          <a:stretch/>
        </p:blipFill>
        <p:spPr>
          <a:xfrm>
            <a:off x="-126531" y="-1"/>
            <a:ext cx="5698655" cy="82390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C05F7F-720B-41DD-A7B5-E579113708F4}"/>
              </a:ext>
            </a:extLst>
          </p:cNvPr>
          <p:cNvSpPr txBox="1"/>
          <p:nvPr/>
        </p:nvSpPr>
        <p:spPr>
          <a:xfrm>
            <a:off x="-42538" y="5893382"/>
            <a:ext cx="58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5. The chart of functions of the visualization project.  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8B99D2A-3BC0-4022-A9A1-96BDB531A6C5}"/>
              </a:ext>
            </a:extLst>
          </p:cNvPr>
          <p:cNvSpPr/>
          <p:nvPr/>
        </p:nvSpPr>
        <p:spPr>
          <a:xfrm>
            <a:off x="2015165" y="3648076"/>
            <a:ext cx="3085341" cy="369332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21578D9-DC81-4DB8-B81C-2ECC8414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03" y="46761"/>
            <a:ext cx="6331669" cy="33561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6BBBE23-8635-417C-A91D-7B60389DB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03" y="3390795"/>
            <a:ext cx="6331667" cy="335616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463135D-87B1-4A2F-80B0-60E8AC80AC03}"/>
              </a:ext>
            </a:extLst>
          </p:cNvPr>
          <p:cNvSpPr txBox="1"/>
          <p:nvPr/>
        </p:nvSpPr>
        <p:spPr>
          <a:xfrm>
            <a:off x="5570400" y="3017723"/>
            <a:ext cx="6331667" cy="369332"/>
          </a:xfrm>
          <a:prstGeom prst="rect">
            <a:avLst/>
          </a:prstGeom>
          <a:solidFill>
            <a:srgbClr val="DDDDDD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9525">
                  <a:noFill/>
                </a:ln>
              </a:rPr>
              <a:t>Example is from the visualization of 3RIZ and BLD pair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7735149-C096-4D35-99E4-5A510903E76F}"/>
              </a:ext>
            </a:extLst>
          </p:cNvPr>
          <p:cNvSpPr/>
          <p:nvPr/>
        </p:nvSpPr>
        <p:spPr>
          <a:xfrm>
            <a:off x="5570401" y="3588905"/>
            <a:ext cx="6331666" cy="369332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9525">
                  <a:noFill/>
                </a:ln>
              </a:rPr>
              <a:t>Example is from the visualization of 3RIZ and CLE pair</a:t>
            </a:r>
          </a:p>
        </p:txBody>
      </p:sp>
    </p:spTree>
    <p:extLst>
      <p:ext uri="{BB962C8B-B14F-4D97-AF65-F5344CB8AC3E}">
        <p14:creationId xmlns:p14="http://schemas.microsoft.com/office/powerpoint/2010/main" val="4019422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手机屏幕截图&#10;&#10;描述已自动生成">
            <a:extLst>
              <a:ext uri="{FF2B5EF4-FFF2-40B4-BE49-F238E27FC236}">
                <a16:creationId xmlns:a16="http://schemas.microsoft.com/office/drawing/2014/main" id="{E711B9E3-C25A-439F-91CD-CD6CD6A91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r="28363"/>
          <a:stretch/>
        </p:blipFill>
        <p:spPr>
          <a:xfrm>
            <a:off x="-126531" y="-1"/>
            <a:ext cx="5698655" cy="82390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C05F7F-720B-41DD-A7B5-E579113708F4}"/>
              </a:ext>
            </a:extLst>
          </p:cNvPr>
          <p:cNvSpPr txBox="1"/>
          <p:nvPr/>
        </p:nvSpPr>
        <p:spPr>
          <a:xfrm>
            <a:off x="-42538" y="5893382"/>
            <a:ext cx="58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5. The chart of functions of the visualization project.  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8B99D2A-3BC0-4022-A9A1-96BDB531A6C5}"/>
              </a:ext>
            </a:extLst>
          </p:cNvPr>
          <p:cNvSpPr/>
          <p:nvPr/>
        </p:nvSpPr>
        <p:spPr>
          <a:xfrm>
            <a:off x="2015165" y="3169903"/>
            <a:ext cx="3085341" cy="369332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63135D-87B1-4A2F-80B0-60E8AC80AC03}"/>
              </a:ext>
            </a:extLst>
          </p:cNvPr>
          <p:cNvSpPr txBox="1"/>
          <p:nvPr/>
        </p:nvSpPr>
        <p:spPr>
          <a:xfrm>
            <a:off x="5570403" y="6015676"/>
            <a:ext cx="662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is from the visualization of 3RIZ and BLD pair</a:t>
            </a:r>
            <a:endParaRPr lang="en-CA" dirty="0"/>
          </a:p>
        </p:txBody>
      </p:sp>
      <p:pic>
        <p:nvPicPr>
          <p:cNvPr id="7" name="图片 6" descr="地图的截图&#10;&#10;描述已自动生成">
            <a:extLst>
              <a:ext uri="{FF2B5EF4-FFF2-40B4-BE49-F238E27FC236}">
                <a16:creationId xmlns:a16="http://schemas.microsoft.com/office/drawing/2014/main" id="{3AAB0A04-0FDA-4328-96FD-9CEFD9509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05" y="293892"/>
            <a:ext cx="6621597" cy="57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EE1BD9-EA7F-449B-9940-1DD20A47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9C7B6A"/>
          </a:solidFill>
        </p:spPr>
        <p:txBody>
          <a:bodyPr/>
          <a:lstStyle/>
          <a:p>
            <a:pPr algn="ctr"/>
            <a:r>
              <a:rPr lang="en-US" spc="300" dirty="0">
                <a:solidFill>
                  <a:schemeClr val="bg1"/>
                </a:solidFill>
              </a:rPr>
              <a:t>Agenda</a:t>
            </a:r>
            <a:endParaRPr lang="en-CA" spc="300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82212B-D617-4D1F-9DC4-1DAF31E10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301"/>
            <a:ext cx="10515600" cy="4351338"/>
          </a:xfrm>
        </p:spPr>
        <p:txBody>
          <a:bodyPr/>
          <a:lstStyle/>
          <a:p>
            <a:pPr algn="ctr">
              <a:lnSpc>
                <a:spcPct val="200000"/>
              </a:lnSpc>
            </a:pPr>
            <a:r>
              <a:rPr lang="en-US" spc="300" dirty="0">
                <a:solidFill>
                  <a:srgbClr val="6F5F51"/>
                </a:solidFill>
              </a:rPr>
              <a:t>Background</a:t>
            </a:r>
          </a:p>
          <a:p>
            <a:pPr algn="ctr">
              <a:lnSpc>
                <a:spcPct val="200000"/>
              </a:lnSpc>
            </a:pPr>
            <a:r>
              <a:rPr lang="en-US" spc="300" dirty="0">
                <a:solidFill>
                  <a:srgbClr val="6F5F51"/>
                </a:solidFill>
              </a:rPr>
              <a:t>Workflow and results</a:t>
            </a:r>
          </a:p>
          <a:p>
            <a:pPr algn="ctr">
              <a:lnSpc>
                <a:spcPct val="200000"/>
              </a:lnSpc>
            </a:pPr>
            <a:r>
              <a:rPr lang="en-CA" spc="300" dirty="0">
                <a:solidFill>
                  <a:srgbClr val="6F5F51"/>
                </a:solidFill>
              </a:rPr>
              <a:t>Future Outlook</a:t>
            </a:r>
          </a:p>
          <a:p>
            <a:pPr algn="ctr">
              <a:lnSpc>
                <a:spcPct val="200000"/>
              </a:lnSpc>
            </a:pPr>
            <a:endParaRPr lang="en-CA" spc="300" dirty="0">
              <a:solidFill>
                <a:srgbClr val="6F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35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手机屏幕截图&#10;&#10;描述已自动生成">
            <a:extLst>
              <a:ext uri="{FF2B5EF4-FFF2-40B4-BE49-F238E27FC236}">
                <a16:creationId xmlns:a16="http://schemas.microsoft.com/office/drawing/2014/main" id="{E711B9E3-C25A-439F-91CD-CD6CD6A91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8" r="28363"/>
          <a:stretch/>
        </p:blipFill>
        <p:spPr>
          <a:xfrm>
            <a:off x="-126531" y="-1"/>
            <a:ext cx="5698655" cy="82390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FC05F7F-720B-41DD-A7B5-E579113708F4}"/>
              </a:ext>
            </a:extLst>
          </p:cNvPr>
          <p:cNvSpPr txBox="1"/>
          <p:nvPr/>
        </p:nvSpPr>
        <p:spPr>
          <a:xfrm>
            <a:off x="-42538" y="5893382"/>
            <a:ext cx="581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5. The chart of functions of the visualization project.  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8B99D2A-3BC0-4022-A9A1-96BDB531A6C5}"/>
              </a:ext>
            </a:extLst>
          </p:cNvPr>
          <p:cNvSpPr/>
          <p:nvPr/>
        </p:nvSpPr>
        <p:spPr>
          <a:xfrm>
            <a:off x="2015165" y="3169903"/>
            <a:ext cx="3085341" cy="369332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63135D-87B1-4A2F-80B0-60E8AC80AC03}"/>
              </a:ext>
            </a:extLst>
          </p:cNvPr>
          <p:cNvSpPr txBox="1"/>
          <p:nvPr/>
        </p:nvSpPr>
        <p:spPr>
          <a:xfrm>
            <a:off x="5570403" y="6015676"/>
            <a:ext cx="662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is from the visualization of 3RIZ and BLD pair</a:t>
            </a:r>
            <a:endParaRPr lang="en-CA" dirty="0"/>
          </a:p>
        </p:txBody>
      </p:sp>
      <p:pic>
        <p:nvPicPr>
          <p:cNvPr id="7" name="图片 6" descr="地图的截图&#10;&#10;描述已自动生成">
            <a:extLst>
              <a:ext uri="{FF2B5EF4-FFF2-40B4-BE49-F238E27FC236}">
                <a16:creationId xmlns:a16="http://schemas.microsoft.com/office/drawing/2014/main" id="{3AAB0A04-0FDA-4328-96FD-9CEFD9509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05" y="293892"/>
            <a:ext cx="6621597" cy="57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61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, 乐高, 食物, 水果&#10;&#10;描述已自动生成">
            <a:extLst>
              <a:ext uri="{FF2B5EF4-FFF2-40B4-BE49-F238E27FC236}">
                <a16:creationId xmlns:a16="http://schemas.microsoft.com/office/drawing/2014/main" id="{2722B657-74C0-4444-BDCA-AB9E58D9B8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9" b="28994"/>
          <a:stretch/>
        </p:blipFill>
        <p:spPr>
          <a:xfrm>
            <a:off x="3058036" y="3594908"/>
            <a:ext cx="3067969" cy="215624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E4A2635-CC63-4A30-8666-F807C1BC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8465"/>
            <a:ext cx="10515600" cy="1325563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61027E3-0EEA-4C4E-8B99-1381CCD85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3" t="19819" b="28741"/>
          <a:stretch/>
        </p:blipFill>
        <p:spPr>
          <a:xfrm>
            <a:off x="598958" y="1281916"/>
            <a:ext cx="2682526" cy="2178067"/>
          </a:xfr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0B04E12-99EE-4850-BF0E-D51C73BF77AA}"/>
              </a:ext>
            </a:extLst>
          </p:cNvPr>
          <p:cNvSpPr txBox="1"/>
          <p:nvPr/>
        </p:nvSpPr>
        <p:spPr>
          <a:xfrm>
            <a:off x="1397332" y="1168337"/>
            <a:ext cx="913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BLD </a:t>
            </a:r>
            <a:endParaRPr lang="en-CA" sz="2000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8F41339-6D2F-446B-A763-7F3AB1A9AF95}"/>
              </a:ext>
            </a:extLst>
          </p:cNvPr>
          <p:cNvSpPr txBox="1"/>
          <p:nvPr/>
        </p:nvSpPr>
        <p:spPr>
          <a:xfrm>
            <a:off x="172278" y="2445699"/>
            <a:ext cx="9136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BRI1</a:t>
            </a:r>
          </a:p>
          <a:p>
            <a:r>
              <a:rPr lang="en-US" sz="2400" dirty="0"/>
              <a:t>(3RIZ)</a:t>
            </a:r>
            <a:endParaRPr lang="en-CA" sz="2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A39EED9-5E79-417D-BA7C-D9EFE40246AD}"/>
              </a:ext>
            </a:extLst>
          </p:cNvPr>
          <p:cNvSpPr txBox="1"/>
          <p:nvPr/>
        </p:nvSpPr>
        <p:spPr>
          <a:xfrm>
            <a:off x="149097" y="4174466"/>
            <a:ext cx="9136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TDR</a:t>
            </a:r>
          </a:p>
          <a:p>
            <a:r>
              <a:rPr lang="en-US" sz="2400" dirty="0"/>
              <a:t>(5GIJ)</a:t>
            </a:r>
            <a:endParaRPr lang="en-CA" sz="2000" dirty="0"/>
          </a:p>
        </p:txBody>
      </p:sp>
      <p:pic>
        <p:nvPicPr>
          <p:cNvPr id="7" name="图片 6" descr="图片包含 游戏机&#10;&#10;描述已自动生成">
            <a:extLst>
              <a:ext uri="{FF2B5EF4-FFF2-40B4-BE49-F238E27FC236}">
                <a16:creationId xmlns:a16="http://schemas.microsoft.com/office/drawing/2014/main" id="{629280EA-0A12-44B8-B75B-4CE6F5D6E2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7" b="22523"/>
          <a:stretch/>
        </p:blipFill>
        <p:spPr>
          <a:xfrm>
            <a:off x="937142" y="3822691"/>
            <a:ext cx="2279924" cy="1852974"/>
          </a:xfrm>
          <a:prstGeom prst="rect">
            <a:avLst/>
          </a:prstGeom>
        </p:spPr>
      </p:pic>
      <p:pic>
        <p:nvPicPr>
          <p:cNvPr id="12" name="内容占位符 4" descr="图片包含 游戏机, 水果&#10;&#10;描述已自动生成">
            <a:extLst>
              <a:ext uri="{FF2B5EF4-FFF2-40B4-BE49-F238E27FC236}">
                <a16:creationId xmlns:a16="http://schemas.microsoft.com/office/drawing/2014/main" id="{43BDD5CF-4CBC-4E4A-8154-1C1A32FCA0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4" b="20832"/>
          <a:stretch/>
        </p:blipFill>
        <p:spPr>
          <a:xfrm>
            <a:off x="3217066" y="1356313"/>
            <a:ext cx="2236447" cy="236532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2AF39C5-36BE-47FE-BCF1-9B3C185F0C8B}"/>
              </a:ext>
            </a:extLst>
          </p:cNvPr>
          <p:cNvSpPr/>
          <p:nvPr/>
        </p:nvSpPr>
        <p:spPr>
          <a:xfrm>
            <a:off x="380301" y="5456956"/>
            <a:ext cx="519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6.</a:t>
            </a:r>
          </a:p>
          <a:p>
            <a:r>
              <a:rPr lang="en-US" dirty="0">
                <a:solidFill>
                  <a:srgbClr val="6F5F51"/>
                </a:solidFill>
              </a:rPr>
              <a:t>BRI1/TDR receptors docked 500x with </a:t>
            </a:r>
            <a:r>
              <a:rPr lang="en-US" dirty="0" err="1">
                <a:solidFill>
                  <a:srgbClr val="6F5F51"/>
                </a:solidFill>
              </a:rPr>
              <a:t>brassinolide</a:t>
            </a:r>
            <a:r>
              <a:rPr lang="en-US" dirty="0">
                <a:solidFill>
                  <a:srgbClr val="6F5F51"/>
                </a:solidFill>
              </a:rPr>
              <a:t> or TDIF/</a:t>
            </a:r>
            <a:r>
              <a:rPr lang="en-US" dirty="0" err="1">
                <a:solidFill>
                  <a:srgbClr val="6F5F51"/>
                </a:solidFill>
              </a:rPr>
              <a:t>cle</a:t>
            </a:r>
            <a:r>
              <a:rPr lang="en-US" dirty="0">
                <a:solidFill>
                  <a:srgbClr val="6F5F51"/>
                </a:solidFill>
              </a:rPr>
              <a:t> ligands.</a:t>
            </a:r>
          </a:p>
          <a:p>
            <a:r>
              <a:rPr lang="en-US" dirty="0">
                <a:solidFill>
                  <a:srgbClr val="6F5F51"/>
                </a:solidFill>
              </a:rPr>
              <a:t>Models rendered with 3Dmol.js </a:t>
            </a:r>
            <a:endParaRPr lang="en-CA" dirty="0">
              <a:solidFill>
                <a:srgbClr val="6F5F5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B78E9D0-523E-4BBB-AFC0-D68D4D93759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0" b="6416"/>
          <a:stretch/>
        </p:blipFill>
        <p:spPr bwMode="auto">
          <a:xfrm>
            <a:off x="5894801" y="1281917"/>
            <a:ext cx="5458999" cy="413737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F368E42B-1C83-4AA2-A053-6A8A3CCFFEC3}"/>
              </a:ext>
            </a:extLst>
          </p:cNvPr>
          <p:cNvSpPr txBox="1">
            <a:spLocks/>
          </p:cNvSpPr>
          <p:nvPr/>
        </p:nvSpPr>
        <p:spPr>
          <a:xfrm>
            <a:off x="0" y="-96270"/>
            <a:ext cx="12192000" cy="1325563"/>
          </a:xfrm>
          <a:prstGeom prst="rect">
            <a:avLst/>
          </a:prstGeom>
          <a:solidFill>
            <a:srgbClr val="9C7B6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pc="300" dirty="0">
                <a:solidFill>
                  <a:schemeClr val="bg1"/>
                </a:solidFill>
              </a:rPr>
              <a:t> Correction proof</a:t>
            </a:r>
            <a:endParaRPr lang="en-CA" spc="300" dirty="0">
              <a:solidFill>
                <a:schemeClr val="bg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1742273-291E-4451-AB0C-C0C30C4D7CAD}"/>
              </a:ext>
            </a:extLst>
          </p:cNvPr>
          <p:cNvSpPr txBox="1"/>
          <p:nvPr/>
        </p:nvSpPr>
        <p:spPr>
          <a:xfrm>
            <a:off x="3760975" y="1180084"/>
            <a:ext cx="1213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TDIF</a:t>
            </a:r>
            <a:endParaRPr lang="en-CA" sz="2000" b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D71A4CF-6DEA-49C3-AA6A-4E194CA6D222}"/>
              </a:ext>
            </a:extLst>
          </p:cNvPr>
          <p:cNvSpPr/>
          <p:nvPr/>
        </p:nvSpPr>
        <p:spPr>
          <a:xfrm>
            <a:off x="6366724" y="5454077"/>
            <a:ext cx="5198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7.</a:t>
            </a:r>
          </a:p>
          <a:p>
            <a:r>
              <a:rPr lang="en-CA" dirty="0">
                <a:solidFill>
                  <a:srgbClr val="6F5F51"/>
                </a:solidFill>
              </a:rPr>
              <a:t>The visualization version from Richard of BRI1/TDR receptors docked 500x with </a:t>
            </a:r>
            <a:r>
              <a:rPr lang="en-CA" dirty="0" err="1">
                <a:solidFill>
                  <a:srgbClr val="6F5F51"/>
                </a:solidFill>
              </a:rPr>
              <a:t>brassinolide</a:t>
            </a:r>
            <a:r>
              <a:rPr lang="en-CA" dirty="0">
                <a:solidFill>
                  <a:srgbClr val="6F5F51"/>
                </a:solidFill>
              </a:rPr>
              <a:t> or TDIF ligands</a:t>
            </a:r>
          </a:p>
        </p:txBody>
      </p:sp>
    </p:spTree>
    <p:extLst>
      <p:ext uri="{BB962C8B-B14F-4D97-AF65-F5344CB8AC3E}">
        <p14:creationId xmlns:p14="http://schemas.microsoft.com/office/powerpoint/2010/main" val="1746147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59CB80-DC35-48C7-929B-D8506EF4A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6BA8FD58-F1CD-4C5A-802B-B9FB0C7A7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360" y="1229293"/>
            <a:ext cx="4724565" cy="5591051"/>
          </a:xfr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2236BD33-6D44-4312-A593-93DFE46361D6}"/>
              </a:ext>
            </a:extLst>
          </p:cNvPr>
          <p:cNvSpPr txBox="1">
            <a:spLocks/>
          </p:cNvSpPr>
          <p:nvPr/>
        </p:nvSpPr>
        <p:spPr>
          <a:xfrm>
            <a:off x="0" y="-96270"/>
            <a:ext cx="12192000" cy="1325563"/>
          </a:xfrm>
          <a:prstGeom prst="rect">
            <a:avLst/>
          </a:prstGeom>
          <a:solidFill>
            <a:srgbClr val="9C7B6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pc="300" dirty="0">
                <a:solidFill>
                  <a:schemeClr val="bg1"/>
                </a:solidFill>
              </a:rPr>
              <a:t>Application</a:t>
            </a:r>
            <a:endParaRPr lang="en-CA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249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A1CE5763-B4AF-474D-AA18-D408DE044414}"/>
              </a:ext>
            </a:extLst>
          </p:cNvPr>
          <p:cNvSpPr/>
          <p:nvPr/>
        </p:nvSpPr>
        <p:spPr>
          <a:xfrm>
            <a:off x="-651353" y="-688932"/>
            <a:ext cx="6240008" cy="9532307"/>
          </a:xfrm>
          <a:prstGeom prst="rect">
            <a:avLst/>
          </a:prstGeom>
          <a:solidFill>
            <a:srgbClr val="E3C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FC05F7F-720B-41DD-A7B5-E579113708F4}"/>
              </a:ext>
            </a:extLst>
          </p:cNvPr>
          <p:cNvSpPr txBox="1"/>
          <p:nvPr/>
        </p:nvSpPr>
        <p:spPr>
          <a:xfrm>
            <a:off x="41353" y="5893382"/>
            <a:ext cx="547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8. The chart of ligand categories in constructed plant ligand library.  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463135D-87B1-4A2F-80B0-60E8AC80AC03}"/>
              </a:ext>
            </a:extLst>
          </p:cNvPr>
          <p:cNvSpPr txBox="1"/>
          <p:nvPr/>
        </p:nvSpPr>
        <p:spPr>
          <a:xfrm>
            <a:off x="5519957" y="5893382"/>
            <a:ext cx="662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F5F51"/>
                </a:solidFill>
              </a:rPr>
              <a:t>Figure 9. The screenshot of the look-up table for plant ligand library</a:t>
            </a:r>
            <a:endParaRPr lang="en-CA" dirty="0">
              <a:solidFill>
                <a:srgbClr val="6F5F51"/>
              </a:solidFill>
            </a:endParaRPr>
          </a:p>
        </p:txBody>
      </p:sp>
      <p:pic>
        <p:nvPicPr>
          <p:cNvPr id="3" name="图片 2" descr="手机屏幕的截图&#10;&#10;描述已自动生成">
            <a:extLst>
              <a:ext uri="{FF2B5EF4-FFF2-40B4-BE49-F238E27FC236}">
                <a16:creationId xmlns:a16="http://schemas.microsoft.com/office/drawing/2014/main" id="{428FE6EF-A80E-451D-B322-6C2BC063F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045"/>
            <a:ext cx="5588655" cy="256434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47C4716-49CD-4678-86DE-4AF3CED22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655" y="1635053"/>
            <a:ext cx="6696661" cy="34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10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716602-48CE-45DA-B59F-C81ED219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60122C-3B35-4D5B-BC81-FCDBB46D5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3130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6F5F51"/>
                </a:solidFill>
              </a:rPr>
              <a:t>Dynamic web generation</a:t>
            </a:r>
          </a:p>
          <a:p>
            <a:pPr lvl="1"/>
            <a:r>
              <a:rPr lang="en-CA" dirty="0">
                <a:solidFill>
                  <a:srgbClr val="6F5F51"/>
                </a:solidFill>
              </a:rPr>
              <a:t>Connect the front end and back end</a:t>
            </a:r>
          </a:p>
          <a:p>
            <a:pPr lvl="1"/>
            <a:endParaRPr lang="en-CA" dirty="0">
              <a:solidFill>
                <a:srgbClr val="6F5F51"/>
              </a:solidFill>
            </a:endParaRPr>
          </a:p>
          <a:p>
            <a:pPr lvl="1"/>
            <a:endParaRPr lang="en-CA" dirty="0">
              <a:solidFill>
                <a:srgbClr val="6F5F51"/>
              </a:solidFill>
            </a:endParaRPr>
          </a:p>
          <a:p>
            <a:pPr lvl="1"/>
            <a:endParaRPr lang="en-CA" dirty="0">
              <a:solidFill>
                <a:srgbClr val="6F5F51"/>
              </a:solidFill>
            </a:endParaRPr>
          </a:p>
          <a:p>
            <a:pPr lvl="1"/>
            <a:endParaRPr lang="en-CA" dirty="0">
              <a:solidFill>
                <a:srgbClr val="6F5F51"/>
              </a:solidFill>
            </a:endParaRPr>
          </a:p>
          <a:p>
            <a:pPr lvl="1"/>
            <a:endParaRPr lang="en-CA" dirty="0">
              <a:solidFill>
                <a:srgbClr val="6F5F51"/>
              </a:solidFill>
            </a:endParaRPr>
          </a:p>
          <a:p>
            <a:pPr lvl="1"/>
            <a:endParaRPr lang="en-CA" dirty="0">
              <a:solidFill>
                <a:srgbClr val="6F5F51"/>
              </a:solidFill>
            </a:endParaRPr>
          </a:p>
          <a:p>
            <a:r>
              <a:rPr lang="en-CA" dirty="0">
                <a:solidFill>
                  <a:srgbClr val="6F5F51"/>
                </a:solidFill>
              </a:rPr>
              <a:t> Available to dock a given receptor to the whole plant ligand library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DD7963D-9AFF-48D4-BC1D-60ECAF5D0D6A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  <a:solidFill>
            <a:srgbClr val="9C7B6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pc="300" dirty="0">
                <a:solidFill>
                  <a:schemeClr val="bg1"/>
                </a:solidFill>
              </a:rPr>
              <a:t>Future Outlook</a:t>
            </a:r>
            <a:endParaRPr lang="en-CA" spc="300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B0BF1F7-7761-4511-85E5-555D30F3BB3E}"/>
              </a:ext>
            </a:extLst>
          </p:cNvPr>
          <p:cNvSpPr txBox="1"/>
          <p:nvPr/>
        </p:nvSpPr>
        <p:spPr>
          <a:xfrm>
            <a:off x="4224902" y="3856621"/>
            <a:ext cx="1124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Back end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1C001C04-8E10-4001-ADD6-0CDF2810B8A2}"/>
              </a:ext>
            </a:extLst>
          </p:cNvPr>
          <p:cNvSpPr/>
          <p:nvPr/>
        </p:nvSpPr>
        <p:spPr>
          <a:xfrm>
            <a:off x="5316157" y="3939729"/>
            <a:ext cx="462337" cy="239678"/>
          </a:xfrm>
          <a:prstGeom prst="rightArrow">
            <a:avLst/>
          </a:prstGeom>
          <a:solidFill>
            <a:srgbClr val="94C11E"/>
          </a:solidFill>
          <a:ln>
            <a:solidFill>
              <a:srgbClr val="6F5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E167241-C68A-4D0E-95CD-4539FF0A9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98" y="3124988"/>
            <a:ext cx="2991004" cy="1962251"/>
          </a:xfrm>
          <a:prstGeom prst="rect">
            <a:avLst/>
          </a:prstGeom>
        </p:spPr>
      </p:pic>
      <p:sp>
        <p:nvSpPr>
          <p:cNvPr id="6" name="箭头: 右 5">
            <a:extLst>
              <a:ext uri="{FF2B5EF4-FFF2-40B4-BE49-F238E27FC236}">
                <a16:creationId xmlns:a16="http://schemas.microsoft.com/office/drawing/2014/main" id="{7264B76D-A9B9-4C54-BBB1-01F878F555B1}"/>
              </a:ext>
            </a:extLst>
          </p:cNvPr>
          <p:cNvSpPr/>
          <p:nvPr/>
        </p:nvSpPr>
        <p:spPr>
          <a:xfrm>
            <a:off x="3753070" y="3939729"/>
            <a:ext cx="462337" cy="239678"/>
          </a:xfrm>
          <a:prstGeom prst="rightArrow">
            <a:avLst/>
          </a:prstGeom>
          <a:solidFill>
            <a:srgbClr val="94C11E"/>
          </a:solidFill>
          <a:ln>
            <a:solidFill>
              <a:srgbClr val="6F5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B88AA1A-7018-4623-84BB-45C2954D761A}"/>
              </a:ext>
            </a:extLst>
          </p:cNvPr>
          <p:cNvSpPr txBox="1"/>
          <p:nvPr/>
        </p:nvSpPr>
        <p:spPr>
          <a:xfrm>
            <a:off x="5771364" y="3611954"/>
            <a:ext cx="1275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Notification of completion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F6ED8FB5-3DE4-48FE-9107-A31CE8291C91}"/>
              </a:ext>
            </a:extLst>
          </p:cNvPr>
          <p:cNvSpPr/>
          <p:nvPr/>
        </p:nvSpPr>
        <p:spPr>
          <a:xfrm>
            <a:off x="7046751" y="3939729"/>
            <a:ext cx="462337" cy="239678"/>
          </a:xfrm>
          <a:prstGeom prst="rightArrow">
            <a:avLst/>
          </a:prstGeom>
          <a:solidFill>
            <a:srgbClr val="94C11E"/>
          </a:solidFill>
          <a:ln>
            <a:solidFill>
              <a:srgbClr val="6F5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92E9AC6-E497-43A0-8522-C036927D5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088" y="2117063"/>
            <a:ext cx="2920265" cy="337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75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716602-48CE-45DA-B59F-C81ED219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60122C-3B35-4D5B-BC81-FCDBB46D5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>
                <a:solidFill>
                  <a:srgbClr val="6F5F51"/>
                </a:solidFill>
              </a:rPr>
              <a:t>Pagrada</a:t>
            </a:r>
            <a:r>
              <a:rPr lang="en-CA" dirty="0">
                <a:solidFill>
                  <a:srgbClr val="6F5F51"/>
                </a:solidFill>
              </a:rPr>
              <a:t> </a:t>
            </a:r>
          </a:p>
          <a:p>
            <a:r>
              <a:rPr lang="en-CA" dirty="0">
                <a:solidFill>
                  <a:srgbClr val="6F5F51"/>
                </a:solidFill>
              </a:rPr>
              <a:t>Wang Z, et al. 2016. Comprehensive evaluation of ten docking programs on a diverse set of protein–ligand complexes: the prediction accuracy of sampling power and scoring power. Phys. Chem. Chem. Phys. 18:12964-75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DD7963D-9AFF-48D4-BC1D-60ECAF5D0D6A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  <a:solidFill>
            <a:srgbClr val="9C7B6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pc="300" dirty="0">
                <a:solidFill>
                  <a:schemeClr val="bg1"/>
                </a:solidFill>
              </a:rPr>
              <a:t>Reference</a:t>
            </a:r>
            <a:endParaRPr lang="en-CA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83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03EA6-00D2-4B13-8A2E-CEB5D3005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F0A5A3-40F6-4F8D-8FA9-96F5C0DDC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08AC346-B7EF-47B8-826A-E8D4287FDFF0}"/>
              </a:ext>
            </a:extLst>
          </p:cNvPr>
          <p:cNvSpPr txBox="1">
            <a:spLocks/>
          </p:cNvSpPr>
          <p:nvPr/>
        </p:nvSpPr>
        <p:spPr>
          <a:xfrm>
            <a:off x="0" y="2512709"/>
            <a:ext cx="12192000" cy="1325563"/>
          </a:xfrm>
          <a:prstGeom prst="rect">
            <a:avLst/>
          </a:prstGeom>
          <a:solidFill>
            <a:srgbClr val="9C7B6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pc="300" dirty="0">
                <a:solidFill>
                  <a:schemeClr val="bg1"/>
                </a:solidFill>
              </a:rPr>
              <a:t>Thanks for listening</a:t>
            </a:r>
            <a:endParaRPr lang="en-CA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300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EE1BD9-EA7F-449B-9940-1DD20A47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9C7B6A"/>
          </a:solidFill>
        </p:spPr>
        <p:txBody>
          <a:bodyPr/>
          <a:lstStyle/>
          <a:p>
            <a:pPr algn="ctr"/>
            <a:r>
              <a:rPr lang="en-US" spc="300" dirty="0">
                <a:solidFill>
                  <a:schemeClr val="bg1"/>
                </a:solidFill>
              </a:rPr>
              <a:t>Background</a:t>
            </a:r>
            <a:endParaRPr lang="en-CA" spc="300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82212B-D617-4D1F-9DC4-1DAF31E10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301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CA" sz="3200" spc="300" dirty="0">
                <a:solidFill>
                  <a:srgbClr val="6F5F51"/>
                </a:solidFill>
              </a:rPr>
              <a:t>Protein – ligand docking</a:t>
            </a:r>
          </a:p>
          <a:p>
            <a:pPr lvl="1">
              <a:lnSpc>
                <a:spcPct val="150000"/>
              </a:lnSpc>
            </a:pPr>
            <a:r>
              <a:rPr lang="en-CA" sz="2800" spc="300" dirty="0">
                <a:solidFill>
                  <a:srgbClr val="6F5F51"/>
                </a:solidFill>
              </a:rPr>
              <a:t>Protein    &lt;- receptor</a:t>
            </a:r>
          </a:p>
          <a:p>
            <a:pPr lvl="1">
              <a:lnSpc>
                <a:spcPct val="150000"/>
              </a:lnSpc>
            </a:pPr>
            <a:r>
              <a:rPr lang="en-CA" sz="2800" spc="300" dirty="0">
                <a:solidFill>
                  <a:srgbClr val="6F5F51"/>
                </a:solidFill>
              </a:rPr>
              <a:t>Ligand     &lt;- small molecules        &lt;- hormone &amp; sugar</a:t>
            </a:r>
          </a:p>
          <a:p>
            <a:pPr lvl="1">
              <a:lnSpc>
                <a:spcPct val="150000"/>
              </a:lnSpc>
            </a:pPr>
            <a:r>
              <a:rPr lang="en-CA" sz="2800" spc="300" dirty="0">
                <a:solidFill>
                  <a:srgbClr val="6F5F51"/>
                </a:solidFill>
              </a:rPr>
              <a:t>Docking   &lt;- Rigid body docking   &lt;- Hex </a:t>
            </a:r>
          </a:p>
          <a:p>
            <a:pPr>
              <a:lnSpc>
                <a:spcPct val="150000"/>
              </a:lnSpc>
            </a:pPr>
            <a:endParaRPr lang="en-CA" sz="3200" spc="300" dirty="0">
              <a:solidFill>
                <a:srgbClr val="6F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36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EE1BD9-EA7F-449B-9940-1DD20A47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9C7B6A"/>
          </a:solidFill>
        </p:spPr>
        <p:txBody>
          <a:bodyPr/>
          <a:lstStyle/>
          <a:p>
            <a:pPr algn="ctr"/>
            <a:r>
              <a:rPr lang="en-US" spc="300" dirty="0">
                <a:solidFill>
                  <a:schemeClr val="bg1"/>
                </a:solidFill>
              </a:rPr>
              <a:t>Background</a:t>
            </a:r>
            <a:endParaRPr lang="en-CA" spc="300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82212B-D617-4D1F-9DC4-1DAF31E10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1301"/>
            <a:ext cx="1058553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CA" sz="3200" spc="300" dirty="0">
                <a:solidFill>
                  <a:srgbClr val="6F5F51"/>
                </a:solidFill>
              </a:rPr>
              <a:t>Ligands (small molecules)</a:t>
            </a:r>
          </a:p>
          <a:p>
            <a:pPr lvl="1">
              <a:lnSpc>
                <a:spcPct val="150000"/>
              </a:lnSpc>
            </a:pPr>
            <a:r>
              <a:rPr lang="en-CA" sz="2800" spc="300" dirty="0">
                <a:solidFill>
                  <a:srgbClr val="6F5F51"/>
                </a:solidFill>
              </a:rPr>
              <a:t>Why they are important?</a:t>
            </a:r>
          </a:p>
          <a:p>
            <a:pPr lvl="2">
              <a:lnSpc>
                <a:spcPct val="150000"/>
              </a:lnSpc>
            </a:pPr>
            <a:r>
              <a:rPr lang="en-CA" sz="2400" spc="300" dirty="0">
                <a:solidFill>
                  <a:srgbClr val="6F5F51"/>
                </a:solidFill>
              </a:rPr>
              <a:t>Regulate plant development, physiology,  and metabolism</a:t>
            </a:r>
          </a:p>
          <a:p>
            <a:pPr lvl="1">
              <a:lnSpc>
                <a:spcPct val="150000"/>
              </a:lnSpc>
            </a:pPr>
            <a:r>
              <a:rPr lang="en-CA" sz="2800" spc="300" dirty="0">
                <a:solidFill>
                  <a:srgbClr val="6F5F51"/>
                </a:solidFill>
              </a:rPr>
              <a:t>Since they are important,</a:t>
            </a:r>
          </a:p>
          <a:p>
            <a:pPr lvl="2">
              <a:lnSpc>
                <a:spcPct val="150000"/>
              </a:lnSpc>
            </a:pPr>
            <a:r>
              <a:rPr lang="en-CA" sz="2400" spc="300" dirty="0">
                <a:solidFill>
                  <a:srgbClr val="6F5F51"/>
                </a:solidFill>
              </a:rPr>
              <a:t>Potential regulatory modes (e.g. off-target effects, novel targets)</a:t>
            </a:r>
          </a:p>
        </p:txBody>
      </p:sp>
    </p:spTree>
    <p:extLst>
      <p:ext uri="{BB962C8B-B14F-4D97-AF65-F5344CB8AC3E}">
        <p14:creationId xmlns:p14="http://schemas.microsoft.com/office/powerpoint/2010/main" val="3010112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EE1BD9-EA7F-449B-9940-1DD20A47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9C7B6A"/>
          </a:solidFill>
        </p:spPr>
        <p:txBody>
          <a:bodyPr/>
          <a:lstStyle/>
          <a:p>
            <a:pPr algn="ctr"/>
            <a:r>
              <a:rPr lang="en-US" spc="300" dirty="0">
                <a:solidFill>
                  <a:schemeClr val="bg1"/>
                </a:solidFill>
              </a:rPr>
              <a:t>Background</a:t>
            </a:r>
            <a:endParaRPr lang="en-CA" spc="300" dirty="0">
              <a:solidFill>
                <a:schemeClr val="bg1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82212B-D617-4D1F-9DC4-1DAF31E10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301"/>
            <a:ext cx="11161734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CA" sz="3200" spc="300" dirty="0">
                <a:solidFill>
                  <a:srgbClr val="6F5F51"/>
                </a:solidFill>
              </a:rPr>
              <a:t>Docking</a:t>
            </a:r>
          </a:p>
          <a:p>
            <a:pPr lvl="1">
              <a:lnSpc>
                <a:spcPct val="150000"/>
              </a:lnSpc>
            </a:pPr>
            <a:r>
              <a:rPr lang="en-CA" sz="2800" spc="300" dirty="0">
                <a:solidFill>
                  <a:srgbClr val="6F5F51"/>
                </a:solidFill>
              </a:rPr>
              <a:t>Analyse the action of small molecules in the binding site of a target protein</a:t>
            </a:r>
          </a:p>
          <a:p>
            <a:pPr lvl="1">
              <a:lnSpc>
                <a:spcPct val="150000"/>
              </a:lnSpc>
            </a:pPr>
            <a:r>
              <a:rPr lang="en-CA" sz="2800" spc="300" dirty="0">
                <a:solidFill>
                  <a:srgbClr val="6F5F51"/>
                </a:solidFill>
              </a:rPr>
              <a:t>Rigid body docking  VS  flexible docking</a:t>
            </a:r>
          </a:p>
          <a:p>
            <a:pPr lvl="1">
              <a:lnSpc>
                <a:spcPct val="150000"/>
              </a:lnSpc>
            </a:pPr>
            <a:r>
              <a:rPr lang="en-CA" sz="2800" spc="300" dirty="0">
                <a:solidFill>
                  <a:srgbClr val="6F5F51"/>
                </a:solidFill>
              </a:rPr>
              <a:t>Current program: HEX</a:t>
            </a:r>
          </a:p>
        </p:txBody>
      </p:sp>
    </p:spTree>
    <p:extLst>
      <p:ext uri="{BB962C8B-B14F-4D97-AF65-F5344CB8AC3E}">
        <p14:creationId xmlns:p14="http://schemas.microsoft.com/office/powerpoint/2010/main" val="3434692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E9083F-99F5-4EBA-8621-A04356C80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35"/>
          <a:stretch/>
        </p:blipFill>
        <p:spPr>
          <a:xfrm>
            <a:off x="-302004" y="134223"/>
            <a:ext cx="9570901" cy="671538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A82C3EB-EEC3-4AFB-8C8C-9D07E1CC2977}"/>
              </a:ext>
            </a:extLst>
          </p:cNvPr>
          <p:cNvSpPr txBox="1"/>
          <p:nvPr/>
        </p:nvSpPr>
        <p:spPr>
          <a:xfrm>
            <a:off x="8580328" y="1859339"/>
            <a:ext cx="335084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Table 1. The table of the comparison of protein-ligand and protein-protein docking servers in different methods. The data for accuracy ranking is supported by the review from </a:t>
            </a:r>
            <a:r>
              <a:rPr lang="en-US" i="1" dirty="0" err="1">
                <a:solidFill>
                  <a:srgbClr val="6F5F51"/>
                </a:solidFill>
              </a:rPr>
              <a:t>Pagadala</a:t>
            </a:r>
            <a:r>
              <a:rPr lang="en-US" dirty="0">
                <a:solidFill>
                  <a:srgbClr val="6F5F51"/>
                </a:solidFill>
              </a:rPr>
              <a:t> Lab (</a:t>
            </a:r>
            <a:r>
              <a:rPr lang="en-US" dirty="0" err="1">
                <a:solidFill>
                  <a:srgbClr val="6F5F51"/>
                </a:solidFill>
              </a:rPr>
              <a:t>Pagadala</a:t>
            </a:r>
            <a:r>
              <a:rPr lang="en-US" dirty="0">
                <a:solidFill>
                  <a:srgbClr val="6F5F51"/>
                </a:solidFill>
              </a:rPr>
              <a:t> NS et al. 2017) and the test by </a:t>
            </a:r>
            <a:r>
              <a:rPr lang="en-US" i="1" dirty="0">
                <a:solidFill>
                  <a:srgbClr val="6F5F51"/>
                </a:solidFill>
              </a:rPr>
              <a:t>Wang</a:t>
            </a:r>
            <a:r>
              <a:rPr lang="en-US" dirty="0">
                <a:solidFill>
                  <a:srgbClr val="6F5F51"/>
                </a:solidFill>
              </a:rPr>
              <a:t> Lab (Wang Z et al, 2016). Other information is from user manual or web user guide for each docking programs. 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D22DCA9-86DB-4FDA-B6D3-28FF31DB13A5}"/>
              </a:ext>
            </a:extLst>
          </p:cNvPr>
          <p:cNvSpPr/>
          <p:nvPr/>
        </p:nvSpPr>
        <p:spPr>
          <a:xfrm>
            <a:off x="773593" y="5141039"/>
            <a:ext cx="7665731" cy="630587"/>
          </a:xfrm>
          <a:prstGeom prst="rect">
            <a:avLst/>
          </a:prstGeom>
          <a:solidFill>
            <a:srgbClr val="FFFF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5991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EE1BD9-EA7F-449B-9940-1DD20A47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rgbClr val="9C7B6A"/>
          </a:solidFill>
        </p:spPr>
        <p:txBody>
          <a:bodyPr/>
          <a:lstStyle/>
          <a:p>
            <a:pPr algn="ctr"/>
            <a:r>
              <a:rPr lang="en-US" spc="300" dirty="0">
                <a:solidFill>
                  <a:schemeClr val="bg1"/>
                </a:solidFill>
              </a:rPr>
              <a:t>Idea was from …</a:t>
            </a:r>
            <a:endParaRPr lang="en-CA" spc="300" dirty="0">
              <a:solidFill>
                <a:schemeClr val="bg1"/>
              </a:solidFill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AC160A9-39E2-40AF-B08E-E6B188C32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E77EB3-56B6-435A-BB6B-CD980127E6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83" y="1825625"/>
            <a:ext cx="5385732" cy="49359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6D49CC4-8E29-4582-ADE3-E24A22A059F1}"/>
              </a:ext>
            </a:extLst>
          </p:cNvPr>
          <p:cNvSpPr txBox="1"/>
          <p:nvPr/>
        </p:nvSpPr>
        <p:spPr>
          <a:xfrm>
            <a:off x="6608892" y="3831911"/>
            <a:ext cx="481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1. </a:t>
            </a:r>
            <a:r>
              <a:rPr lang="en-CA" dirty="0">
                <a:solidFill>
                  <a:srgbClr val="6F5F51"/>
                </a:solidFill>
              </a:rPr>
              <a:t>The visualization version from Richard of BRI1/TDR receptors docked 500x with </a:t>
            </a:r>
            <a:r>
              <a:rPr lang="en-CA" dirty="0" err="1">
                <a:solidFill>
                  <a:srgbClr val="6F5F51"/>
                </a:solidFill>
              </a:rPr>
              <a:t>brassinolide</a:t>
            </a:r>
            <a:r>
              <a:rPr lang="en-CA" dirty="0">
                <a:solidFill>
                  <a:srgbClr val="6F5F51"/>
                </a:solidFill>
              </a:rPr>
              <a:t> or TDIF ligands.</a:t>
            </a:r>
          </a:p>
        </p:txBody>
      </p:sp>
    </p:spTree>
    <p:extLst>
      <p:ext uri="{BB962C8B-B14F-4D97-AF65-F5344CB8AC3E}">
        <p14:creationId xmlns:p14="http://schemas.microsoft.com/office/powerpoint/2010/main" val="2432385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C2C7103-1758-48E8-8E82-3F6AA35AE2AF}"/>
              </a:ext>
            </a:extLst>
          </p:cNvPr>
          <p:cNvGrpSpPr/>
          <p:nvPr/>
        </p:nvGrpSpPr>
        <p:grpSpPr>
          <a:xfrm>
            <a:off x="411138" y="924956"/>
            <a:ext cx="11369724" cy="4185215"/>
            <a:chOff x="411138" y="1365337"/>
            <a:chExt cx="11369724" cy="4185215"/>
          </a:xfrm>
        </p:grpSpPr>
        <p:pic>
          <p:nvPicPr>
            <p:cNvPr id="4" name="内容占位符 10">
              <a:extLst>
                <a:ext uri="{FF2B5EF4-FFF2-40B4-BE49-F238E27FC236}">
                  <a16:creationId xmlns:a16="http://schemas.microsoft.com/office/drawing/2014/main" id="{5E879747-B046-4095-BAE3-EDF07CC76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1138" y="1426314"/>
              <a:ext cx="11369724" cy="4124238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2A5721F-3E27-4E99-854F-C1C58C29E9D6}"/>
                </a:ext>
              </a:extLst>
            </p:cNvPr>
            <p:cNvSpPr/>
            <p:nvPr/>
          </p:nvSpPr>
          <p:spPr>
            <a:xfrm>
              <a:off x="411138" y="1365337"/>
              <a:ext cx="11369724" cy="1102290"/>
            </a:xfrm>
            <a:prstGeom prst="rect">
              <a:avLst/>
            </a:prstGeom>
            <a:solidFill>
              <a:srgbClr val="E3CF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BA10AF94-5BCB-4969-B02C-DE0CD7EE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</a:t>
            </a:r>
            <a:endParaRPr lang="en-CA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39BA16F-4E89-4B63-A47F-F6F97756CD33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2192000" cy="1325563"/>
          </a:xfrm>
          <a:prstGeom prst="rect">
            <a:avLst/>
          </a:prstGeom>
          <a:solidFill>
            <a:srgbClr val="9C7B6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Workflow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2F29243-3D15-47EB-A2F1-718570DA59CB}"/>
              </a:ext>
            </a:extLst>
          </p:cNvPr>
          <p:cNvSpPr txBox="1"/>
          <p:nvPr/>
        </p:nvSpPr>
        <p:spPr>
          <a:xfrm>
            <a:off x="411138" y="5274657"/>
            <a:ext cx="1136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2. The general workflow of how to achieve the visualization from back end to front end as well as the construction of plant ligands library.  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216608F0-6DCD-4E88-96B2-EA3A55E494F5}"/>
              </a:ext>
            </a:extLst>
          </p:cNvPr>
          <p:cNvSpPr/>
          <p:nvPr/>
        </p:nvSpPr>
        <p:spPr>
          <a:xfrm>
            <a:off x="4869951" y="2935036"/>
            <a:ext cx="462337" cy="239678"/>
          </a:xfrm>
          <a:prstGeom prst="rightArrow">
            <a:avLst/>
          </a:prstGeom>
          <a:solidFill>
            <a:srgbClr val="94C11E"/>
          </a:solidFill>
          <a:ln>
            <a:solidFill>
              <a:srgbClr val="6F5F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E9159AA-1DCD-4397-851C-A6AF07AA3075}"/>
              </a:ext>
            </a:extLst>
          </p:cNvPr>
          <p:cNvCxnSpPr/>
          <p:nvPr/>
        </p:nvCxnSpPr>
        <p:spPr>
          <a:xfrm>
            <a:off x="9406822" y="1690688"/>
            <a:ext cx="0" cy="3412431"/>
          </a:xfrm>
          <a:prstGeom prst="line">
            <a:avLst/>
          </a:prstGeom>
          <a:ln w="19050">
            <a:solidFill>
              <a:srgbClr val="C4AD9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614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EB91D69-5501-44B0-A61B-CCF943425C60}"/>
              </a:ext>
            </a:extLst>
          </p:cNvPr>
          <p:cNvSpPr/>
          <p:nvPr/>
        </p:nvSpPr>
        <p:spPr>
          <a:xfrm>
            <a:off x="-651353" y="-688932"/>
            <a:ext cx="7614367" cy="9532307"/>
          </a:xfrm>
          <a:prstGeom prst="rect">
            <a:avLst/>
          </a:prstGeom>
          <a:solidFill>
            <a:srgbClr val="E3C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内容占位符 4" descr="手机屏幕截图&#10;&#10;描述已自动生成">
            <a:extLst>
              <a:ext uri="{FF2B5EF4-FFF2-40B4-BE49-F238E27FC236}">
                <a16:creationId xmlns:a16="http://schemas.microsoft.com/office/drawing/2014/main" id="{7D26BCD2-647B-4929-A764-39888BB07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6461"/>
            <a:ext cx="6963013" cy="2894892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18F5CFB-7B2C-4111-9829-7E447141AB4D}"/>
              </a:ext>
            </a:extLst>
          </p:cNvPr>
          <p:cNvSpPr txBox="1"/>
          <p:nvPr/>
        </p:nvSpPr>
        <p:spPr>
          <a:xfrm>
            <a:off x="360727" y="5933551"/>
            <a:ext cx="6769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Figure 3. The workflow of back end of the visualization project.  </a:t>
            </a:r>
            <a:endParaRPr lang="en-CA" dirty="0">
              <a:solidFill>
                <a:srgbClr val="6F5F51"/>
              </a:solidFill>
            </a:endParaRPr>
          </a:p>
        </p:txBody>
      </p:sp>
      <p:pic>
        <p:nvPicPr>
          <p:cNvPr id="1026" name="Picture 2" descr="“python”的图片搜索结果">
            <a:extLst>
              <a:ext uri="{FF2B5EF4-FFF2-40B4-BE49-F238E27FC236}">
                <a16:creationId xmlns:a16="http://schemas.microsoft.com/office/drawing/2014/main" id="{4BC2E546-54FD-461A-A5E3-27A6CF77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671" y="5157224"/>
            <a:ext cx="1541826" cy="154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B975EE1-D455-420A-ACA8-965450D5AAEA}"/>
              </a:ext>
            </a:extLst>
          </p:cNvPr>
          <p:cNvSpPr txBox="1"/>
          <p:nvPr/>
        </p:nvSpPr>
        <p:spPr>
          <a:xfrm>
            <a:off x="7197755" y="5662819"/>
            <a:ext cx="275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The language used in back end is Python.</a:t>
            </a:r>
            <a:endParaRPr lang="en-CA" dirty="0">
              <a:solidFill>
                <a:srgbClr val="6F5F5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BDF899F-F3D1-4785-9F92-7912A655B948}"/>
              </a:ext>
            </a:extLst>
          </p:cNvPr>
          <p:cNvSpPr txBox="1"/>
          <p:nvPr/>
        </p:nvSpPr>
        <p:spPr>
          <a:xfrm>
            <a:off x="7207543" y="909653"/>
            <a:ext cx="27515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F5F51"/>
                </a:solidFill>
              </a:rPr>
              <a:t>e.g.</a:t>
            </a:r>
          </a:p>
          <a:p>
            <a:endParaRPr lang="en-US" dirty="0">
              <a:solidFill>
                <a:srgbClr val="6F5F51"/>
              </a:solidFill>
            </a:endParaRPr>
          </a:p>
          <a:p>
            <a:r>
              <a:rPr lang="en-US" dirty="0">
                <a:solidFill>
                  <a:srgbClr val="6F5F51"/>
                </a:solidFill>
              </a:rPr>
              <a:t>Receptor list: 3RIZ, 5GIJ</a:t>
            </a:r>
          </a:p>
          <a:p>
            <a:r>
              <a:rPr lang="en-CA" dirty="0">
                <a:solidFill>
                  <a:srgbClr val="6F5F51"/>
                </a:solidFill>
              </a:rPr>
              <a:t>Ligand list: BLD, TDIF</a:t>
            </a:r>
          </a:p>
          <a:p>
            <a:endParaRPr lang="en-CA" dirty="0">
              <a:solidFill>
                <a:srgbClr val="6F5F51"/>
              </a:solidFill>
            </a:endParaRPr>
          </a:p>
          <a:p>
            <a:r>
              <a:rPr lang="en-CA" dirty="0" err="1">
                <a:solidFill>
                  <a:srgbClr val="6F5F51"/>
                </a:solidFill>
              </a:rPr>
              <a:t>Receptor_ligand</a:t>
            </a:r>
            <a:r>
              <a:rPr lang="en-CA" dirty="0">
                <a:solidFill>
                  <a:srgbClr val="6F5F51"/>
                </a:solidFill>
              </a:rPr>
              <a:t> pair:</a:t>
            </a:r>
          </a:p>
          <a:p>
            <a:r>
              <a:rPr lang="en-CA" dirty="0">
                <a:solidFill>
                  <a:srgbClr val="6F5F51"/>
                </a:solidFill>
              </a:rPr>
              <a:t>3RIZ_BLD, 3RIZ_TDIF, 5GIJ_BLD, 5GIJ_TDIF</a:t>
            </a:r>
          </a:p>
          <a:p>
            <a:endParaRPr lang="en-CA" dirty="0">
              <a:solidFill>
                <a:srgbClr val="6F5F51"/>
              </a:solidFill>
            </a:endParaRPr>
          </a:p>
          <a:p>
            <a:r>
              <a:rPr lang="en-CA" dirty="0">
                <a:solidFill>
                  <a:srgbClr val="6F5F51"/>
                </a:solidFill>
              </a:rPr>
              <a:t>Output json file:</a:t>
            </a:r>
          </a:p>
          <a:p>
            <a:r>
              <a:rPr lang="en-CA" dirty="0">
                <a:solidFill>
                  <a:srgbClr val="6F5F51"/>
                </a:solidFill>
              </a:rPr>
              <a:t>Accumulated contact frequencies for 3RIZ_BLD, 3RIZ_TDIF, 5GIJ_BLD, and 5GIJ_TDIF</a:t>
            </a:r>
          </a:p>
          <a:p>
            <a:endParaRPr lang="en-CA" dirty="0">
              <a:solidFill>
                <a:srgbClr val="6F5F51"/>
              </a:solidFill>
            </a:endParaRPr>
          </a:p>
          <a:p>
            <a:endParaRPr lang="en-US" dirty="0">
              <a:solidFill>
                <a:srgbClr val="6F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685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A1002702D6FC4B93764935804B2B11" ma:contentTypeVersion="10" ma:contentTypeDescription="Create a new document." ma:contentTypeScope="" ma:versionID="d285ec0c873639740c8aaf4d33155120">
  <xsd:schema xmlns:xsd="http://www.w3.org/2001/XMLSchema" xmlns:xs="http://www.w3.org/2001/XMLSchema" xmlns:p="http://schemas.microsoft.com/office/2006/metadata/properties" xmlns:ns3="5b29f6b5-6d67-4613-a82f-1c97a1d79a26" xmlns:ns4="f8c22b02-19e4-4d93-a01d-3699c9e6bada" targetNamespace="http://schemas.microsoft.com/office/2006/metadata/properties" ma:root="true" ma:fieldsID="23139d4889fa5641418189f1bf78e49f" ns3:_="" ns4:_="">
    <xsd:import namespace="5b29f6b5-6d67-4613-a82f-1c97a1d79a26"/>
    <xsd:import namespace="f8c22b02-19e4-4d93-a01d-3699c9e6bad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9f6b5-6d67-4613-a82f-1c97a1d79a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c22b02-19e4-4d93-a01d-3699c9e6ba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B3CE1F-208B-4A9F-A22E-051FB31126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166168-C47A-4EF2-A460-D92B81C95F7A}">
  <ds:schemaRefs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f8c22b02-19e4-4d93-a01d-3699c9e6bada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5b29f6b5-6d67-4613-a82f-1c97a1d79a26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E9D00D8-792E-49AF-968B-F8BC20F4F6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29f6b5-6d67-4613-a82f-1c97a1d79a26"/>
    <ds:schemaRef ds:uri="f8c22b02-19e4-4d93-a01d-3699c9e6ba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763</Words>
  <Application>Microsoft Office PowerPoint</Application>
  <PresentationFormat>宽屏</PresentationFormat>
  <Paragraphs>97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主题​​</vt:lpstr>
      <vt:lpstr>A Protein-ligand Docking Function Webserver With Heat Map Result Visualization</vt:lpstr>
      <vt:lpstr>Agenda</vt:lpstr>
      <vt:lpstr>Background</vt:lpstr>
      <vt:lpstr>Background</vt:lpstr>
      <vt:lpstr>Background</vt:lpstr>
      <vt:lpstr>PowerPoint 演示文稿</vt:lpstr>
      <vt:lpstr>Idea was from …</vt:lpstr>
      <vt:lpstr>Workflow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余 悦心</dc:creator>
  <cp:lastModifiedBy>余 悦心</cp:lastModifiedBy>
  <cp:revision>32</cp:revision>
  <dcterms:created xsi:type="dcterms:W3CDTF">2020-03-21T00:46:16Z</dcterms:created>
  <dcterms:modified xsi:type="dcterms:W3CDTF">2020-03-24T01:19:20Z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0x010100BDA1002702D6FC4B93764935804B2B11</vt:lpwstr>
  </property>
</Properties>
</file>