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obo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11" Type="http://schemas.openxmlformats.org/officeDocument/2006/relationships/slide" Target="slides/slide6.xml"/><Relationship Id="rId22" Type="http://schemas.openxmlformats.org/officeDocument/2006/relationships/font" Target="fonts/Roboto-italic.fntdata"/><Relationship Id="rId10" Type="http://schemas.openxmlformats.org/officeDocument/2006/relationships/slide" Target="slides/slide5.xml"/><Relationship Id="rId21" Type="http://schemas.openxmlformats.org/officeDocument/2006/relationships/font" Target="fonts/Roboto-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b45c6c9b7c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b45c6c9b7c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b45c6c9b7c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b45c6c9b7c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b45c6c9b7c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b45c6c9b7c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b45c6c9b7c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b45c6c9b7c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b45c6c9b7c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b45c6c9b7c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b0eb8b0ad5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b0eb8b0ad5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b0eb8b0ad5_0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b0eb8b0ad5_0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b0eb8b0ad5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b0eb8b0ad5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b0eb8b0ad5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b0eb8b0ad5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b45c6c9b7c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b45c6c9b7c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b45c6c9b7c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b45c6c9b7c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b45c6c9b7c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b45c6c9b7c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b45c6c9b7c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b45c6c9b7c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image" Target="../media/image9.png"/><Relationship Id="rId5" Type="http://schemas.openxmlformats.org/officeDocument/2006/relationships/hyperlink" Target="http://drive.google.com/file/d/1sI7wiSHvLlJu9nugiGxB6-o61QT4Pokv/view" TargetMode="External"/><Relationship Id="rId6"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3"/>
          <p:cNvSpPr txBox="1"/>
          <p:nvPr>
            <p:ph type="ctrTitle"/>
          </p:nvPr>
        </p:nvSpPr>
        <p:spPr>
          <a:xfrm>
            <a:off x="106138" y="140625"/>
            <a:ext cx="6746700" cy="888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1" lang="en-CA" sz="2500">
                <a:latin typeface="Times New Roman"/>
                <a:ea typeface="Times New Roman"/>
                <a:cs typeface="Times New Roman"/>
                <a:sym typeface="Times New Roman"/>
              </a:rPr>
              <a:t>CSB497H1: Independent Research P</a:t>
            </a:r>
            <a:r>
              <a:rPr b="1" lang="en-CA" sz="2500">
                <a:latin typeface="Times New Roman"/>
                <a:ea typeface="Times New Roman"/>
                <a:cs typeface="Times New Roman"/>
                <a:sym typeface="Times New Roman"/>
              </a:rPr>
              <a:t>roject</a:t>
            </a:r>
            <a:r>
              <a:rPr b="1" lang="en-CA" sz="2500">
                <a:latin typeface="Times New Roman"/>
                <a:ea typeface="Times New Roman"/>
                <a:cs typeface="Times New Roman"/>
                <a:sym typeface="Times New Roman"/>
              </a:rPr>
              <a:t> Presentation</a:t>
            </a:r>
            <a:endParaRPr b="1" sz="2500">
              <a:latin typeface="Times New Roman"/>
              <a:ea typeface="Times New Roman"/>
              <a:cs typeface="Times New Roman"/>
              <a:sym typeface="Times New Roman"/>
            </a:endParaRPr>
          </a:p>
        </p:txBody>
      </p:sp>
      <p:sp>
        <p:nvSpPr>
          <p:cNvPr id="86" name="Google Shape;86;p13"/>
          <p:cNvSpPr txBox="1"/>
          <p:nvPr>
            <p:ph idx="1" type="subTitle"/>
          </p:nvPr>
        </p:nvSpPr>
        <p:spPr>
          <a:xfrm>
            <a:off x="106150" y="2117000"/>
            <a:ext cx="3931200" cy="28131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b="1" lang="en-CA" sz="1900">
                <a:latin typeface="Times New Roman"/>
                <a:ea typeface="Times New Roman"/>
                <a:cs typeface="Times New Roman"/>
                <a:sym typeface="Times New Roman"/>
              </a:rPr>
              <a:t>Topic: Development of a multimer compatible web-based protein docking </a:t>
            </a:r>
            <a:r>
              <a:rPr b="1" lang="en-CA" sz="1900">
                <a:latin typeface="Times New Roman"/>
                <a:ea typeface="Times New Roman"/>
                <a:cs typeface="Times New Roman"/>
                <a:sym typeface="Times New Roman"/>
              </a:rPr>
              <a:t>application</a:t>
            </a:r>
            <a:endParaRPr b="1" sz="19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b="1" lang="en-CA" sz="1900">
                <a:latin typeface="Times New Roman"/>
                <a:ea typeface="Times New Roman"/>
                <a:cs typeface="Times New Roman"/>
                <a:sym typeface="Times New Roman"/>
              </a:rPr>
              <a:t>Presented by: Metyu Melkonyan</a:t>
            </a:r>
            <a:endParaRPr b="1" sz="19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b="1" lang="en-CA" sz="1900">
                <a:latin typeface="Times New Roman"/>
                <a:ea typeface="Times New Roman"/>
                <a:cs typeface="Times New Roman"/>
                <a:sym typeface="Times New Roman"/>
              </a:rPr>
              <a:t>Supervised by Prof. Nicholas Provart, Vincent Lau M. Sc., Ph.D. candidate Carlo Perolo</a:t>
            </a:r>
            <a:endParaRPr b="1" sz="1900">
              <a:latin typeface="Times New Roman"/>
              <a:ea typeface="Times New Roman"/>
              <a:cs typeface="Times New Roman"/>
              <a:sym typeface="Times New Roman"/>
            </a:endParaRPr>
          </a:p>
        </p:txBody>
      </p:sp>
      <p:pic>
        <p:nvPicPr>
          <p:cNvPr id="87" name="Google Shape;87;p13"/>
          <p:cNvPicPr preferRelativeResize="0"/>
          <p:nvPr/>
        </p:nvPicPr>
        <p:blipFill rotWithShape="1">
          <a:blip r:embed="rId3">
            <a:alphaModFix/>
          </a:blip>
          <a:srcRect b="0" l="0" r="0" t="0"/>
          <a:stretch/>
        </p:blipFill>
        <p:spPr>
          <a:xfrm>
            <a:off x="7200413" y="2764813"/>
            <a:ext cx="1752875" cy="1752825"/>
          </a:xfrm>
          <a:prstGeom prst="rect">
            <a:avLst/>
          </a:prstGeom>
          <a:noFill/>
          <a:ln>
            <a:noFill/>
          </a:ln>
        </p:spPr>
      </p:pic>
      <p:pic>
        <p:nvPicPr>
          <p:cNvPr id="88" name="Google Shape;88;p13"/>
          <p:cNvPicPr preferRelativeResize="0"/>
          <p:nvPr/>
        </p:nvPicPr>
        <p:blipFill rotWithShape="1">
          <a:blip r:embed="rId4">
            <a:alphaModFix/>
          </a:blip>
          <a:srcRect b="0" l="0" r="47954" t="0"/>
          <a:stretch/>
        </p:blipFill>
        <p:spPr>
          <a:xfrm>
            <a:off x="3979375" y="1419975"/>
            <a:ext cx="2873476" cy="30976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2"/>
          <p:cNvSpPr txBox="1"/>
          <p:nvPr>
            <p:ph type="title"/>
          </p:nvPr>
        </p:nvSpPr>
        <p:spPr>
          <a:xfrm>
            <a:off x="251450" y="182175"/>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CA">
                <a:latin typeface="Times New Roman"/>
                <a:ea typeface="Times New Roman"/>
                <a:cs typeface="Times New Roman"/>
                <a:sym typeface="Times New Roman"/>
              </a:rPr>
              <a:t>Docking Results</a:t>
            </a:r>
            <a:endParaRPr b="1">
              <a:latin typeface="Times New Roman"/>
              <a:ea typeface="Times New Roman"/>
              <a:cs typeface="Times New Roman"/>
              <a:sym typeface="Times New Roman"/>
            </a:endParaRPr>
          </a:p>
        </p:txBody>
      </p:sp>
      <p:sp>
        <p:nvSpPr>
          <p:cNvPr id="157" name="Google Shape;157;p22"/>
          <p:cNvSpPr txBox="1"/>
          <p:nvPr>
            <p:ph idx="1" type="body"/>
          </p:nvPr>
        </p:nvSpPr>
        <p:spPr>
          <a:xfrm>
            <a:off x="251450" y="4241250"/>
            <a:ext cx="3540900" cy="3276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SzPts val="440"/>
              <a:buNone/>
            </a:pPr>
            <a:r>
              <a:rPr b="1" lang="en-CA" sz="1020">
                <a:solidFill>
                  <a:schemeClr val="dk1"/>
                </a:solidFill>
                <a:latin typeface="Times New Roman"/>
                <a:ea typeface="Times New Roman"/>
                <a:cs typeface="Times New Roman"/>
                <a:sym typeface="Times New Roman"/>
              </a:rPr>
              <a:t>Best docking results of 6fif-isoxaben, ligand labeled(cyan), receptor(yellow)</a:t>
            </a:r>
            <a:endParaRPr b="1" sz="1020">
              <a:solidFill>
                <a:schemeClr val="dk1"/>
              </a:solidFill>
              <a:latin typeface="Times New Roman"/>
              <a:ea typeface="Times New Roman"/>
              <a:cs typeface="Times New Roman"/>
              <a:sym typeface="Times New Roman"/>
            </a:endParaRPr>
          </a:p>
        </p:txBody>
      </p:sp>
      <p:pic>
        <p:nvPicPr>
          <p:cNvPr id="158" name="Google Shape;158;p22"/>
          <p:cNvPicPr preferRelativeResize="0"/>
          <p:nvPr/>
        </p:nvPicPr>
        <p:blipFill rotWithShape="1">
          <a:blip r:embed="rId3">
            <a:alphaModFix/>
          </a:blip>
          <a:srcRect b="0" l="23388" r="25073" t="4933"/>
          <a:stretch/>
        </p:blipFill>
        <p:spPr>
          <a:xfrm>
            <a:off x="311708" y="902250"/>
            <a:ext cx="3109990" cy="3339001"/>
          </a:xfrm>
          <a:prstGeom prst="rect">
            <a:avLst/>
          </a:prstGeom>
          <a:noFill/>
          <a:ln>
            <a:noFill/>
          </a:ln>
        </p:spPr>
      </p:pic>
      <p:sp>
        <p:nvSpPr>
          <p:cNvPr id="159" name="Google Shape;159;p22"/>
          <p:cNvSpPr txBox="1"/>
          <p:nvPr/>
        </p:nvSpPr>
        <p:spPr>
          <a:xfrm>
            <a:off x="4391300" y="3892125"/>
            <a:ext cx="24576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CA" sz="1000">
                <a:solidFill>
                  <a:schemeClr val="dk1"/>
                </a:solidFill>
                <a:latin typeface="Times New Roman"/>
                <a:ea typeface="Times New Roman"/>
                <a:cs typeface="Times New Roman"/>
                <a:sym typeface="Times New Roman"/>
              </a:rPr>
              <a:t>Best docking results o 3riz-BLD , ligand (orange) , receptor (blue)</a:t>
            </a:r>
            <a:endParaRPr b="1" sz="1000">
              <a:solidFill>
                <a:schemeClr val="dk1"/>
              </a:solidFill>
              <a:latin typeface="Times New Roman"/>
              <a:ea typeface="Times New Roman"/>
              <a:cs typeface="Times New Roman"/>
              <a:sym typeface="Times New Roman"/>
            </a:endParaRPr>
          </a:p>
        </p:txBody>
      </p:sp>
      <p:pic>
        <p:nvPicPr>
          <p:cNvPr id="160" name="Google Shape;160;p22"/>
          <p:cNvPicPr preferRelativeResize="0"/>
          <p:nvPr/>
        </p:nvPicPr>
        <p:blipFill rotWithShape="1">
          <a:blip r:embed="rId4">
            <a:alphaModFix/>
          </a:blip>
          <a:srcRect b="0" l="0" r="24505" t="15810"/>
          <a:stretch/>
        </p:blipFill>
        <p:spPr>
          <a:xfrm>
            <a:off x="4391300" y="661150"/>
            <a:ext cx="4017024" cy="31187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3"/>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CA">
                <a:latin typeface="Times New Roman"/>
                <a:ea typeface="Times New Roman"/>
                <a:cs typeface="Times New Roman"/>
                <a:sym typeface="Times New Roman"/>
              </a:rPr>
              <a:t>Heatmap Generation</a:t>
            </a:r>
            <a:endParaRPr b="1">
              <a:latin typeface="Times New Roman"/>
              <a:ea typeface="Times New Roman"/>
              <a:cs typeface="Times New Roman"/>
              <a:sym typeface="Times New Roman"/>
            </a:endParaRPr>
          </a:p>
        </p:txBody>
      </p:sp>
      <p:sp>
        <p:nvSpPr>
          <p:cNvPr id="166" name="Google Shape;166;p23"/>
          <p:cNvSpPr txBox="1"/>
          <p:nvPr>
            <p:ph idx="1" type="body"/>
          </p:nvPr>
        </p:nvSpPr>
        <p:spPr>
          <a:xfrm>
            <a:off x="311700" y="3584850"/>
            <a:ext cx="8268300" cy="1160100"/>
          </a:xfrm>
          <a:prstGeom prst="rect">
            <a:avLst/>
          </a:prstGeom>
        </p:spPr>
        <p:txBody>
          <a:bodyPr anchorCtr="0" anchor="t" bIns="91425" lIns="91425" spcFirstLastPara="1" rIns="91425" wrap="square" tIns="91425">
            <a:noAutofit/>
          </a:bodyPr>
          <a:lstStyle/>
          <a:p>
            <a:pPr indent="457200" lvl="0" marL="4114800" rtl="0" algn="just">
              <a:lnSpc>
                <a:spcPct val="100000"/>
              </a:lnSpc>
              <a:spcBef>
                <a:spcPts val="0"/>
              </a:spcBef>
              <a:spcAft>
                <a:spcPts val="0"/>
              </a:spcAft>
              <a:buNone/>
            </a:pPr>
            <a:r>
              <a:rPr b="1" lang="en-CA" sz="1000">
                <a:solidFill>
                  <a:schemeClr val="dk1"/>
                </a:solidFill>
                <a:latin typeface="Times New Roman"/>
                <a:ea typeface="Times New Roman"/>
                <a:cs typeface="Times New Roman"/>
                <a:sym typeface="Times New Roman"/>
              </a:rPr>
              <a:t>3 riz-BLD docking</a:t>
            </a:r>
            <a:endParaRPr b="1" sz="1000"/>
          </a:p>
          <a:p>
            <a:pPr indent="0" lvl="0" marL="0" rtl="0" algn="l">
              <a:spcBef>
                <a:spcPts val="0"/>
              </a:spcBef>
              <a:spcAft>
                <a:spcPts val="0"/>
              </a:spcAft>
              <a:buNone/>
            </a:pPr>
            <a:r>
              <a:t/>
            </a:r>
            <a:endParaRPr b="1" sz="1000">
              <a:solidFill>
                <a:schemeClr val="dk1"/>
              </a:solidFill>
              <a:latin typeface="Times New Roman"/>
              <a:ea typeface="Times New Roman"/>
              <a:cs typeface="Times New Roman"/>
              <a:sym typeface="Times New Roman"/>
            </a:endParaRPr>
          </a:p>
          <a:p>
            <a:pPr indent="0" lvl="0" marL="0" rtl="0" algn="l">
              <a:spcBef>
                <a:spcPts val="1200"/>
              </a:spcBef>
              <a:spcAft>
                <a:spcPts val="1200"/>
              </a:spcAft>
              <a:buNone/>
            </a:pPr>
            <a:r>
              <a:rPr b="1" lang="en-CA" sz="1000">
                <a:solidFill>
                  <a:schemeClr val="dk1"/>
                </a:solidFill>
                <a:latin typeface="Times New Roman"/>
                <a:ea typeface="Times New Roman"/>
                <a:cs typeface="Times New Roman"/>
                <a:sym typeface="Times New Roman"/>
              </a:rPr>
              <a:t>5gij-BLD docking</a:t>
            </a:r>
            <a:endParaRPr b="1" sz="1000">
              <a:solidFill>
                <a:schemeClr val="dk1"/>
              </a:solidFill>
              <a:latin typeface="Times New Roman"/>
              <a:ea typeface="Times New Roman"/>
              <a:cs typeface="Times New Roman"/>
              <a:sym typeface="Times New Roman"/>
            </a:endParaRPr>
          </a:p>
        </p:txBody>
      </p:sp>
      <p:pic>
        <p:nvPicPr>
          <p:cNvPr id="167" name="Google Shape;167;p23"/>
          <p:cNvPicPr preferRelativeResize="0"/>
          <p:nvPr/>
        </p:nvPicPr>
        <p:blipFill rotWithShape="1">
          <a:blip r:embed="rId3">
            <a:alphaModFix/>
          </a:blip>
          <a:srcRect b="6524" l="0" r="3297" t="0"/>
          <a:stretch/>
        </p:blipFill>
        <p:spPr>
          <a:xfrm>
            <a:off x="4802350" y="941113"/>
            <a:ext cx="3936500" cy="2573825"/>
          </a:xfrm>
          <a:prstGeom prst="rect">
            <a:avLst/>
          </a:prstGeom>
          <a:noFill/>
          <a:ln>
            <a:noFill/>
          </a:ln>
        </p:spPr>
      </p:pic>
      <p:pic>
        <p:nvPicPr>
          <p:cNvPr id="168" name="Google Shape;168;p23"/>
          <p:cNvPicPr preferRelativeResize="0"/>
          <p:nvPr/>
        </p:nvPicPr>
        <p:blipFill rotWithShape="1">
          <a:blip r:embed="rId4">
            <a:alphaModFix/>
          </a:blip>
          <a:srcRect b="19045" l="4901" r="33052" t="34649"/>
          <a:stretch/>
        </p:blipFill>
        <p:spPr>
          <a:xfrm>
            <a:off x="1422300" y="-2891875"/>
            <a:ext cx="4011624" cy="2320300"/>
          </a:xfrm>
          <a:prstGeom prst="rect">
            <a:avLst/>
          </a:prstGeom>
          <a:noFill/>
          <a:ln>
            <a:noFill/>
          </a:ln>
        </p:spPr>
      </p:pic>
      <p:pic>
        <p:nvPicPr>
          <p:cNvPr id="169" name="Google Shape;169;p23" title="Screen Recording 2022-12-14 at 3.16.04 PM.mov">
            <a:hlinkClick r:id="rId5"/>
          </p:cNvPr>
          <p:cNvPicPr preferRelativeResize="0"/>
          <p:nvPr/>
        </p:nvPicPr>
        <p:blipFill>
          <a:blip r:embed="rId6">
            <a:alphaModFix/>
          </a:blip>
          <a:stretch>
            <a:fillRect/>
          </a:stretch>
        </p:blipFill>
        <p:spPr>
          <a:xfrm>
            <a:off x="311700" y="1170200"/>
            <a:ext cx="3672500" cy="2754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4"/>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CA">
                <a:latin typeface="Times New Roman"/>
                <a:ea typeface="Times New Roman"/>
                <a:cs typeface="Times New Roman"/>
                <a:sym typeface="Times New Roman"/>
              </a:rPr>
              <a:t>Prospective Studies</a:t>
            </a:r>
            <a:endParaRPr b="1">
              <a:latin typeface="Times New Roman"/>
              <a:ea typeface="Times New Roman"/>
              <a:cs typeface="Times New Roman"/>
              <a:sym typeface="Times New Roman"/>
            </a:endParaRPr>
          </a:p>
        </p:txBody>
      </p:sp>
      <p:sp>
        <p:nvSpPr>
          <p:cNvPr id="175" name="Google Shape;175;p24"/>
          <p:cNvSpPr txBox="1"/>
          <p:nvPr>
            <p:ph idx="1" type="body"/>
          </p:nvPr>
        </p:nvSpPr>
        <p:spPr>
          <a:xfrm>
            <a:off x="167800" y="1341450"/>
            <a:ext cx="5285400" cy="3320100"/>
          </a:xfrm>
          <a:prstGeom prst="rect">
            <a:avLst/>
          </a:prstGeom>
        </p:spPr>
        <p:txBody>
          <a:bodyPr anchorCtr="0" anchor="t" bIns="91425" lIns="91425" spcFirstLastPara="1" rIns="91425" wrap="square" tIns="91425">
            <a:normAutofit/>
          </a:bodyPr>
          <a:lstStyle/>
          <a:p>
            <a:pPr indent="-323850" lvl="0" marL="457200" rtl="0" algn="l">
              <a:lnSpc>
                <a:spcPct val="130000"/>
              </a:lnSpc>
              <a:spcBef>
                <a:spcPts val="0"/>
              </a:spcBef>
              <a:spcAft>
                <a:spcPts val="0"/>
              </a:spcAft>
              <a:buClr>
                <a:schemeClr val="dk1"/>
              </a:buClr>
              <a:buSzPts val="1500"/>
              <a:buFont typeface="Times New Roman"/>
              <a:buChar char="●"/>
            </a:pPr>
            <a:r>
              <a:rPr lang="en-CA" sz="1500">
                <a:solidFill>
                  <a:schemeClr val="dk1"/>
                </a:solidFill>
                <a:latin typeface="Times New Roman"/>
                <a:ea typeface="Times New Roman"/>
                <a:cs typeface="Times New Roman"/>
                <a:sym typeface="Times New Roman"/>
              </a:rPr>
              <a:t>Future studies in this field requires different protein and ligand interaction investigation such as mutant protein interaction </a:t>
            </a:r>
            <a:endParaRPr sz="1500">
              <a:solidFill>
                <a:schemeClr val="dk1"/>
              </a:solidFill>
              <a:latin typeface="Times New Roman"/>
              <a:ea typeface="Times New Roman"/>
              <a:cs typeface="Times New Roman"/>
              <a:sym typeface="Times New Roman"/>
            </a:endParaRPr>
          </a:p>
          <a:p>
            <a:pPr indent="-323850" lvl="0" marL="457200" rtl="0" algn="l">
              <a:lnSpc>
                <a:spcPct val="130000"/>
              </a:lnSpc>
              <a:spcBef>
                <a:spcPts val="0"/>
              </a:spcBef>
              <a:spcAft>
                <a:spcPts val="0"/>
              </a:spcAft>
              <a:buClr>
                <a:schemeClr val="dk1"/>
              </a:buClr>
              <a:buSzPts val="1500"/>
              <a:buFont typeface="Times New Roman"/>
              <a:buChar char="●"/>
            </a:pPr>
            <a:r>
              <a:rPr lang="en-CA" sz="1500">
                <a:solidFill>
                  <a:schemeClr val="dk1"/>
                </a:solidFill>
                <a:latin typeface="Times New Roman"/>
                <a:ea typeface="Times New Roman"/>
                <a:cs typeface="Times New Roman"/>
                <a:sym typeface="Times New Roman"/>
              </a:rPr>
              <a:t>These studies </a:t>
            </a:r>
            <a:r>
              <a:rPr lang="en-CA" sz="1500">
                <a:solidFill>
                  <a:schemeClr val="dk1"/>
                </a:solidFill>
                <a:latin typeface="Times New Roman"/>
                <a:ea typeface="Times New Roman"/>
                <a:cs typeface="Times New Roman"/>
                <a:sym typeface="Times New Roman"/>
              </a:rPr>
              <a:t>require</a:t>
            </a:r>
            <a:r>
              <a:rPr lang="en-CA" sz="1500">
                <a:solidFill>
                  <a:schemeClr val="dk1"/>
                </a:solidFill>
                <a:latin typeface="Times New Roman"/>
                <a:ea typeface="Times New Roman"/>
                <a:cs typeface="Times New Roman"/>
                <a:sym typeface="Times New Roman"/>
              </a:rPr>
              <a:t> consistent improvements and consistent updates due to new discoveries in how protein docking is done</a:t>
            </a:r>
            <a:endParaRPr sz="1500">
              <a:solidFill>
                <a:schemeClr val="dk1"/>
              </a:solidFill>
              <a:latin typeface="Times New Roman"/>
              <a:ea typeface="Times New Roman"/>
              <a:cs typeface="Times New Roman"/>
              <a:sym typeface="Times New Roman"/>
            </a:endParaRPr>
          </a:p>
          <a:p>
            <a:pPr indent="-323850" lvl="0" marL="457200" rtl="0" algn="l">
              <a:lnSpc>
                <a:spcPct val="130000"/>
              </a:lnSpc>
              <a:spcBef>
                <a:spcPts val="0"/>
              </a:spcBef>
              <a:spcAft>
                <a:spcPts val="0"/>
              </a:spcAft>
              <a:buClr>
                <a:schemeClr val="dk1"/>
              </a:buClr>
              <a:buSzPts val="1500"/>
              <a:buFont typeface="Times New Roman"/>
              <a:buChar char="●"/>
            </a:pPr>
            <a:r>
              <a:rPr lang="en-CA" sz="1500">
                <a:solidFill>
                  <a:schemeClr val="dk1"/>
                </a:solidFill>
                <a:latin typeface="Times New Roman"/>
                <a:ea typeface="Times New Roman"/>
                <a:cs typeface="Times New Roman"/>
                <a:sym typeface="Times New Roman"/>
              </a:rPr>
              <a:t>Improved scoring functions</a:t>
            </a:r>
            <a:endParaRPr sz="1500">
              <a:solidFill>
                <a:schemeClr val="dk1"/>
              </a:solidFill>
              <a:latin typeface="Times New Roman"/>
              <a:ea typeface="Times New Roman"/>
              <a:cs typeface="Times New Roman"/>
              <a:sym typeface="Times New Roman"/>
            </a:endParaRPr>
          </a:p>
          <a:p>
            <a:pPr indent="-323850" lvl="0" marL="457200" rtl="0" algn="l">
              <a:lnSpc>
                <a:spcPct val="130000"/>
              </a:lnSpc>
              <a:spcBef>
                <a:spcPts val="0"/>
              </a:spcBef>
              <a:spcAft>
                <a:spcPts val="0"/>
              </a:spcAft>
              <a:buClr>
                <a:schemeClr val="dk1"/>
              </a:buClr>
              <a:buSzPts val="1500"/>
              <a:buFont typeface="Times New Roman"/>
              <a:buChar char="●"/>
            </a:pPr>
            <a:r>
              <a:rPr lang="en-CA" sz="1500">
                <a:solidFill>
                  <a:schemeClr val="dk1"/>
                </a:solidFill>
                <a:latin typeface="Times New Roman"/>
                <a:ea typeface="Times New Roman"/>
                <a:cs typeface="Times New Roman"/>
                <a:sym typeface="Times New Roman"/>
              </a:rPr>
              <a:t>New models in docking protocol</a:t>
            </a:r>
            <a:endParaRPr sz="1500">
              <a:solidFill>
                <a:schemeClr val="dk1"/>
              </a:solidFill>
              <a:latin typeface="Times New Roman"/>
              <a:ea typeface="Times New Roman"/>
              <a:cs typeface="Times New Roman"/>
              <a:sym typeface="Times New Roman"/>
            </a:endParaRPr>
          </a:p>
          <a:p>
            <a:pPr indent="-323850" lvl="0" marL="457200" rtl="0" algn="l">
              <a:lnSpc>
                <a:spcPct val="130000"/>
              </a:lnSpc>
              <a:spcBef>
                <a:spcPts val="0"/>
              </a:spcBef>
              <a:spcAft>
                <a:spcPts val="0"/>
              </a:spcAft>
              <a:buClr>
                <a:schemeClr val="dk1"/>
              </a:buClr>
              <a:buSzPts val="1500"/>
              <a:buFont typeface="Times New Roman"/>
              <a:buChar char="●"/>
            </a:pPr>
            <a:r>
              <a:rPr lang="en-CA" sz="1500">
                <a:solidFill>
                  <a:schemeClr val="dk1"/>
                </a:solidFill>
                <a:latin typeface="Times New Roman"/>
                <a:ea typeface="Times New Roman"/>
                <a:cs typeface="Times New Roman"/>
                <a:sym typeface="Times New Roman"/>
              </a:rPr>
              <a:t>Prion protein interaction with specific ligands</a:t>
            </a:r>
            <a:endParaRPr sz="1500">
              <a:solidFill>
                <a:schemeClr val="dk1"/>
              </a:solidFill>
              <a:latin typeface="Times New Roman"/>
              <a:ea typeface="Times New Roman"/>
              <a:cs typeface="Times New Roman"/>
              <a:sym typeface="Times New Roman"/>
            </a:endParaRPr>
          </a:p>
        </p:txBody>
      </p:sp>
      <p:pic>
        <p:nvPicPr>
          <p:cNvPr id="176" name="Google Shape;176;p24"/>
          <p:cNvPicPr preferRelativeResize="0"/>
          <p:nvPr/>
        </p:nvPicPr>
        <p:blipFill>
          <a:blip r:embed="rId3">
            <a:alphaModFix/>
          </a:blip>
          <a:stretch>
            <a:fillRect/>
          </a:stretch>
        </p:blipFill>
        <p:spPr>
          <a:xfrm>
            <a:off x="5212512" y="64200"/>
            <a:ext cx="3931438" cy="3320100"/>
          </a:xfrm>
          <a:prstGeom prst="rect">
            <a:avLst/>
          </a:prstGeom>
          <a:noFill/>
          <a:ln>
            <a:noFill/>
          </a:ln>
        </p:spPr>
      </p:pic>
      <p:sp>
        <p:nvSpPr>
          <p:cNvPr id="177" name="Google Shape;177;p24"/>
          <p:cNvSpPr txBox="1"/>
          <p:nvPr/>
        </p:nvSpPr>
        <p:spPr>
          <a:xfrm>
            <a:off x="5593738" y="3384300"/>
            <a:ext cx="3550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CA" sz="1000">
                <a:solidFill>
                  <a:schemeClr val="dk1"/>
                </a:solidFill>
                <a:latin typeface="Times New Roman"/>
                <a:ea typeface="Times New Roman"/>
                <a:cs typeface="Times New Roman"/>
                <a:sym typeface="Times New Roman"/>
              </a:rPr>
              <a:t>Figure illustrating prion-ligand interaction (Ishibashi e</a:t>
            </a:r>
            <a:r>
              <a:rPr b="1" i="1" lang="en-CA" sz="1000">
                <a:solidFill>
                  <a:schemeClr val="dk1"/>
                </a:solidFill>
                <a:latin typeface="Times New Roman"/>
                <a:ea typeface="Times New Roman"/>
                <a:cs typeface="Times New Roman"/>
                <a:sym typeface="Times New Roman"/>
              </a:rPr>
              <a:t>t al</a:t>
            </a:r>
            <a:r>
              <a:rPr b="1" lang="en-CA" sz="1000">
                <a:solidFill>
                  <a:schemeClr val="dk1"/>
                </a:solidFill>
                <a:latin typeface="Times New Roman"/>
                <a:ea typeface="Times New Roman"/>
                <a:cs typeface="Times New Roman"/>
                <a:sym typeface="Times New Roman"/>
              </a:rPr>
              <a:t> 2016)</a:t>
            </a:r>
            <a:endParaRPr b="1" sz="1000">
              <a:solidFill>
                <a:schemeClr val="dk1"/>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5"/>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83" name="Google Shape;183;p25"/>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84" name="Google Shape;184;p25"/>
          <p:cNvPicPr preferRelativeResize="0"/>
          <p:nvPr/>
        </p:nvPicPr>
        <p:blipFill rotWithShape="1">
          <a:blip r:embed="rId3">
            <a:alphaModFix/>
          </a:blip>
          <a:srcRect b="4538" l="20646" r="12557" t="7841"/>
          <a:stretch/>
        </p:blipFill>
        <p:spPr>
          <a:xfrm>
            <a:off x="1691916" y="456525"/>
            <a:ext cx="4300234" cy="4230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6"/>
          <p:cNvSpPr txBox="1"/>
          <p:nvPr>
            <p:ph type="title"/>
          </p:nvPr>
        </p:nvSpPr>
        <p:spPr>
          <a:xfrm>
            <a:off x="63850" y="175075"/>
            <a:ext cx="8520600" cy="450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CA">
                <a:latin typeface="Times New Roman"/>
                <a:ea typeface="Times New Roman"/>
                <a:cs typeface="Times New Roman"/>
                <a:sym typeface="Times New Roman"/>
              </a:rPr>
              <a:t>Reference</a:t>
            </a:r>
            <a:endParaRPr>
              <a:latin typeface="Times New Roman"/>
              <a:ea typeface="Times New Roman"/>
              <a:cs typeface="Times New Roman"/>
              <a:sym typeface="Times New Roman"/>
            </a:endParaRPr>
          </a:p>
        </p:txBody>
      </p:sp>
      <p:sp>
        <p:nvSpPr>
          <p:cNvPr id="190" name="Google Shape;190;p26"/>
          <p:cNvSpPr txBox="1"/>
          <p:nvPr>
            <p:ph idx="1" type="body"/>
          </p:nvPr>
        </p:nvSpPr>
        <p:spPr>
          <a:xfrm>
            <a:off x="116200" y="446900"/>
            <a:ext cx="8631900" cy="320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000">
              <a:solidFill>
                <a:schemeClr val="dk1"/>
              </a:solidFill>
              <a:latin typeface="Times New Roman"/>
              <a:ea typeface="Times New Roman"/>
              <a:cs typeface="Times New Roman"/>
              <a:sym typeface="Times New Roman"/>
            </a:endParaRPr>
          </a:p>
          <a:p>
            <a:pPr indent="0" lvl="0" marL="0" rtl="0" algn="l">
              <a:lnSpc>
                <a:spcPct val="100000"/>
              </a:lnSpc>
              <a:spcBef>
                <a:spcPts val="1200"/>
              </a:spcBef>
              <a:spcAft>
                <a:spcPts val="0"/>
              </a:spcAft>
              <a:buNone/>
            </a:pPr>
            <a:r>
              <a:rPr lang="en-CA" sz="1000">
                <a:solidFill>
                  <a:schemeClr val="dk1"/>
                </a:solidFill>
                <a:latin typeface="Times New Roman"/>
                <a:ea typeface="Times New Roman"/>
                <a:cs typeface="Times New Roman"/>
                <a:sym typeface="Times New Roman"/>
              </a:rPr>
              <a:t>Ishibashi D, Nakagaki T, Ishikawa T, Atarashi R, Watanabe K, Cruz FA, Hamada T, Nishida N. 2016. Structure-based drug discovery for prion disease using a novel binding simulation. EBioMedicine. 9:238–249. doi:10.1016/j.ebiom.2016.06.010. http://dx.doi.org/10.1016/j.ebiom.2016.06.010.</a:t>
            </a:r>
            <a:endParaRPr sz="1000">
              <a:solidFill>
                <a:schemeClr val="dk1"/>
              </a:solidFill>
              <a:latin typeface="Times New Roman"/>
              <a:ea typeface="Times New Roman"/>
              <a:cs typeface="Times New Roman"/>
              <a:sym typeface="Times New Roman"/>
            </a:endParaRPr>
          </a:p>
          <a:p>
            <a:pPr indent="0" lvl="0" marL="0" rtl="0" algn="l">
              <a:lnSpc>
                <a:spcPct val="100000"/>
              </a:lnSpc>
              <a:spcBef>
                <a:spcPts val="1200"/>
              </a:spcBef>
              <a:spcAft>
                <a:spcPts val="0"/>
              </a:spcAft>
              <a:buNone/>
            </a:pPr>
            <a:r>
              <a:rPr lang="en-CA" sz="1000">
                <a:solidFill>
                  <a:schemeClr val="dk1"/>
                </a:solidFill>
                <a:latin typeface="Times New Roman"/>
                <a:ea typeface="Times New Roman"/>
                <a:cs typeface="Times New Roman"/>
                <a:sym typeface="Times New Roman"/>
              </a:rPr>
              <a:t>Noresson A-L, Aurelius O, Öberg CT, Engström O, Sundin AP, Håkansson M, Stenström O, Akke M, Logan DT, Leffler H, et al. 2018. Designing interactions by control of protein–ligand complex conformation: tuning arginine–arene interaction geometry for enhanced electrostatic protein–ligand interactions. Chem Sci. 9(4):1014–1021. doi:10.10</a:t>
            </a:r>
            <a:r>
              <a:rPr lang="en-CA" sz="1000">
                <a:solidFill>
                  <a:schemeClr val="dk1"/>
                </a:solidFill>
                <a:latin typeface="Times New Roman"/>
                <a:ea typeface="Times New Roman"/>
                <a:cs typeface="Times New Roman"/>
                <a:sym typeface="Times New Roman"/>
              </a:rPr>
              <a:t>3</a:t>
            </a:r>
            <a:r>
              <a:rPr lang="en-CA" sz="1000">
                <a:solidFill>
                  <a:schemeClr val="dk1"/>
                </a:solidFill>
                <a:latin typeface="Times New Roman"/>
                <a:ea typeface="Times New Roman"/>
                <a:cs typeface="Times New Roman"/>
                <a:sym typeface="Times New Roman"/>
              </a:rPr>
              <a:t>9/c7sc04749e. http://dx.doi.org/10.1039/c7sc04749e.</a:t>
            </a:r>
            <a:endParaRPr sz="1000">
              <a:solidFill>
                <a:schemeClr val="dk1"/>
              </a:solidFill>
              <a:latin typeface="Times New Roman"/>
              <a:ea typeface="Times New Roman"/>
              <a:cs typeface="Times New Roman"/>
              <a:sym typeface="Times New Roman"/>
            </a:endParaRPr>
          </a:p>
          <a:p>
            <a:pPr indent="0" lvl="0" marL="0" rtl="0" algn="l">
              <a:lnSpc>
                <a:spcPct val="100000"/>
              </a:lnSpc>
              <a:spcBef>
                <a:spcPts val="1200"/>
              </a:spcBef>
              <a:spcAft>
                <a:spcPts val="0"/>
              </a:spcAft>
              <a:buNone/>
            </a:pPr>
            <a:r>
              <a:rPr lang="en-CA" sz="1000">
                <a:solidFill>
                  <a:schemeClr val="dk1"/>
                </a:solidFill>
                <a:latin typeface="Times New Roman"/>
                <a:ea typeface="Times New Roman"/>
                <a:cs typeface="Times New Roman"/>
                <a:sym typeface="Times New Roman"/>
              </a:rPr>
              <a:t>Padhorny D, Kazennov A, Zerbe BS, Porter KA, Xia B, Mottarella SE, Kholodov Y, Ritchie DW, Vajda S, Kozakov D. 2016. Protein–protein docking by fast generalized Fourier transforms on 5D rotational manifolds. Proc Natl Acad Sci U S A. 113(30):E4286–E4293. doi:10.1073/pnas.1603929113. http://dx.doi.org/10.1073/pnas.1603929113.</a:t>
            </a:r>
            <a:endParaRPr sz="1000">
              <a:solidFill>
                <a:schemeClr val="dk1"/>
              </a:solidFill>
              <a:latin typeface="Times New Roman"/>
              <a:ea typeface="Times New Roman"/>
              <a:cs typeface="Times New Roman"/>
              <a:sym typeface="Times New Roman"/>
            </a:endParaRPr>
          </a:p>
          <a:p>
            <a:pPr indent="0" lvl="0" marL="0" rtl="0" algn="l">
              <a:lnSpc>
                <a:spcPct val="100000"/>
              </a:lnSpc>
              <a:spcBef>
                <a:spcPts val="1200"/>
              </a:spcBef>
              <a:spcAft>
                <a:spcPts val="0"/>
              </a:spcAft>
              <a:buNone/>
            </a:pPr>
            <a:r>
              <a:rPr lang="en-CA" sz="1000">
                <a:solidFill>
                  <a:schemeClr val="dk1"/>
                </a:solidFill>
                <a:latin typeface="Times New Roman"/>
                <a:ea typeface="Times New Roman"/>
                <a:cs typeface="Times New Roman"/>
                <a:sym typeface="Times New Roman"/>
              </a:rPr>
              <a:t>Ritchie DW. 2003. Evaluation of protein docking predictions using Hex 3.1 in CAPRI rounds 1 and 2. Proteins. 52(1):98–106. doi:10.1002/prot.10379. http://dx.doi.org/10.1002/prot.10379.</a:t>
            </a:r>
            <a:endParaRPr sz="1000">
              <a:solidFill>
                <a:schemeClr val="dk1"/>
              </a:solidFill>
              <a:latin typeface="Times New Roman"/>
              <a:ea typeface="Times New Roman"/>
              <a:cs typeface="Times New Roman"/>
              <a:sym typeface="Times New Roman"/>
            </a:endParaRPr>
          </a:p>
          <a:p>
            <a:pPr indent="0" lvl="0" marL="0" rtl="0" algn="l">
              <a:lnSpc>
                <a:spcPct val="100000"/>
              </a:lnSpc>
              <a:spcBef>
                <a:spcPts val="1200"/>
              </a:spcBef>
              <a:spcAft>
                <a:spcPts val="0"/>
              </a:spcAft>
              <a:buNone/>
            </a:pPr>
            <a:r>
              <a:rPr lang="en-CA" sz="1000">
                <a:solidFill>
                  <a:schemeClr val="dk1"/>
                </a:solidFill>
                <a:latin typeface="Times New Roman"/>
                <a:ea typeface="Times New Roman"/>
                <a:cs typeface="Times New Roman"/>
                <a:sym typeface="Times New Roman"/>
              </a:rPr>
              <a:t>Tobi D, Bahar I. 2005. Structural changes involved in protein binding correlate with intrinsic motions of proteins in the unbound state. Proc Natl Acad Sci U S A. 102(52):18908–18913. doi:10.1073/pnas.0507603102. http://dx.doi.org/10.1073/pnas.0507603102.</a:t>
            </a:r>
            <a:endParaRPr sz="1000">
              <a:solidFill>
                <a:schemeClr val="dk1"/>
              </a:solidFill>
              <a:latin typeface="Times New Roman"/>
              <a:ea typeface="Times New Roman"/>
              <a:cs typeface="Times New Roman"/>
              <a:sym typeface="Times New Roman"/>
            </a:endParaRPr>
          </a:p>
          <a:p>
            <a:pPr indent="0" lvl="0" marL="0" rtl="0" algn="l">
              <a:lnSpc>
                <a:spcPct val="100000"/>
              </a:lnSpc>
              <a:spcBef>
                <a:spcPts val="1200"/>
              </a:spcBef>
              <a:spcAft>
                <a:spcPts val="0"/>
              </a:spcAft>
              <a:buNone/>
            </a:pPr>
            <a:r>
              <a:rPr lang="en-CA" sz="1000">
                <a:solidFill>
                  <a:schemeClr val="dk1"/>
                </a:solidFill>
                <a:latin typeface="Times New Roman"/>
                <a:ea typeface="Times New Roman"/>
                <a:cs typeface="Times New Roman"/>
                <a:sym typeface="Times New Roman"/>
              </a:rPr>
              <a:t>Waese J, Fan J, Pasha A, Yu H, Fucile G, Shi R, Cumming M, Kelley LA, Sternberg MJ, Krishnakumar V, et al. 2017. EPlant: Visualizing and exploring multiple levels of data for hypothesis generation in plant biology. Plant Cell. 29(8):1806–1821. doi:10.1105/tpc.17.00073. http://dx.doi.org/10.1105/tpc.17.00073.</a:t>
            </a:r>
            <a:endParaRPr sz="1000">
              <a:solidFill>
                <a:schemeClr val="dk1"/>
              </a:solidFill>
              <a:latin typeface="Times New Roman"/>
              <a:ea typeface="Times New Roman"/>
              <a:cs typeface="Times New Roman"/>
              <a:sym typeface="Times New Roman"/>
            </a:endParaRPr>
          </a:p>
          <a:p>
            <a:pPr indent="0" lvl="0" marL="0" rtl="0" algn="l">
              <a:lnSpc>
                <a:spcPct val="100000"/>
              </a:lnSpc>
              <a:spcBef>
                <a:spcPts val="1200"/>
              </a:spcBef>
              <a:spcAft>
                <a:spcPts val="0"/>
              </a:spcAft>
              <a:buNone/>
            </a:pPr>
            <a:r>
              <a:rPr lang="en-CA" sz="1000">
                <a:solidFill>
                  <a:schemeClr val="dk1"/>
                </a:solidFill>
                <a:highlight>
                  <a:srgbClr val="FFFFFF"/>
                </a:highlight>
                <a:latin typeface="Times New Roman"/>
                <a:ea typeface="Times New Roman"/>
                <a:cs typeface="Times New Roman"/>
                <a:sym typeface="Times New Roman"/>
              </a:rPr>
              <a:t>Schrödinger, L., &amp; DeLano, W. (2020). </a:t>
            </a:r>
            <a:r>
              <a:rPr i="1" lang="en-CA" sz="1000">
                <a:solidFill>
                  <a:schemeClr val="dk1"/>
                </a:solidFill>
                <a:highlight>
                  <a:srgbClr val="FFFFFF"/>
                </a:highlight>
                <a:latin typeface="Times New Roman"/>
                <a:ea typeface="Times New Roman"/>
                <a:cs typeface="Times New Roman"/>
                <a:sym typeface="Times New Roman"/>
              </a:rPr>
              <a:t>PyMOL</a:t>
            </a:r>
            <a:r>
              <a:rPr lang="en-CA" sz="1000">
                <a:solidFill>
                  <a:schemeClr val="dk1"/>
                </a:solidFill>
                <a:highlight>
                  <a:srgbClr val="FFFFFF"/>
                </a:highlight>
                <a:latin typeface="Times New Roman"/>
                <a:ea typeface="Times New Roman"/>
                <a:cs typeface="Times New Roman"/>
                <a:sym typeface="Times New Roman"/>
              </a:rPr>
              <a:t>. Retrieved from http://www.pymol.org/pymol</a:t>
            </a:r>
            <a:endParaRPr sz="1000">
              <a:solidFill>
                <a:schemeClr val="dk1"/>
              </a:solidFill>
              <a:highlight>
                <a:srgbClr val="FFFFFF"/>
              </a:highlight>
              <a:latin typeface="Times New Roman"/>
              <a:ea typeface="Times New Roman"/>
              <a:cs typeface="Times New Roman"/>
              <a:sym typeface="Times New Roman"/>
            </a:endParaRPr>
          </a:p>
          <a:p>
            <a:pPr indent="0" lvl="0" marL="0" rtl="0" algn="l">
              <a:lnSpc>
                <a:spcPct val="100000"/>
              </a:lnSpc>
              <a:spcBef>
                <a:spcPts val="1200"/>
              </a:spcBef>
              <a:spcAft>
                <a:spcPts val="0"/>
              </a:spcAft>
              <a:buNone/>
            </a:pPr>
            <a:r>
              <a:t/>
            </a:r>
            <a:endParaRPr sz="10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sz="1000">
              <a:solidFill>
                <a:schemeClr val="dk1"/>
              </a:solidFill>
              <a:latin typeface="Times New Roman"/>
              <a:ea typeface="Times New Roman"/>
              <a:cs typeface="Times New Roman"/>
              <a:sym typeface="Times New Roman"/>
            </a:endParaRPr>
          </a:p>
          <a:p>
            <a:pPr indent="0" lvl="0" marL="0" rtl="0" algn="l">
              <a:spcBef>
                <a:spcPts val="0"/>
              </a:spcBef>
              <a:spcAft>
                <a:spcPts val="1200"/>
              </a:spcAft>
              <a:buNone/>
            </a:pPr>
            <a:r>
              <a:t/>
            </a:r>
            <a:endParaRPr sz="1000">
              <a:solidFill>
                <a:schemeClr val="dk1"/>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4"/>
          <p:cNvSpPr txBox="1"/>
          <p:nvPr>
            <p:ph type="title"/>
          </p:nvPr>
        </p:nvSpPr>
        <p:spPr>
          <a:xfrm>
            <a:off x="148900" y="108575"/>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CA" sz="2200">
                <a:latin typeface="Times New Roman"/>
                <a:ea typeface="Times New Roman"/>
                <a:cs typeface="Times New Roman"/>
                <a:sym typeface="Times New Roman"/>
              </a:rPr>
              <a:t>Background Information on Protein and Protein-Ligand Interaction</a:t>
            </a:r>
            <a:endParaRPr b="1" sz="2200">
              <a:latin typeface="Times New Roman"/>
              <a:ea typeface="Times New Roman"/>
              <a:cs typeface="Times New Roman"/>
              <a:sym typeface="Times New Roman"/>
            </a:endParaRPr>
          </a:p>
        </p:txBody>
      </p:sp>
      <p:sp>
        <p:nvSpPr>
          <p:cNvPr id="94" name="Google Shape;94;p14"/>
          <p:cNvSpPr txBox="1"/>
          <p:nvPr>
            <p:ph idx="1" type="body"/>
          </p:nvPr>
        </p:nvSpPr>
        <p:spPr>
          <a:xfrm>
            <a:off x="148900" y="568950"/>
            <a:ext cx="8520600" cy="200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CA" sz="1700" u="sng">
                <a:solidFill>
                  <a:schemeClr val="dk1"/>
                </a:solidFill>
                <a:latin typeface="Times New Roman"/>
                <a:ea typeface="Times New Roman"/>
                <a:cs typeface="Times New Roman"/>
                <a:sym typeface="Times New Roman"/>
              </a:rPr>
              <a:t>Proteins</a:t>
            </a:r>
            <a:endParaRPr b="1" sz="1700" u="sng">
              <a:solidFill>
                <a:schemeClr val="dk1"/>
              </a:solidFill>
              <a:latin typeface="Times New Roman"/>
              <a:ea typeface="Times New Roman"/>
              <a:cs typeface="Times New Roman"/>
              <a:sym typeface="Times New Roman"/>
            </a:endParaRPr>
          </a:p>
          <a:p>
            <a:pPr indent="-336550" lvl="0" marL="457200" rtl="0" algn="l">
              <a:spcBef>
                <a:spcPts val="1200"/>
              </a:spcBef>
              <a:spcAft>
                <a:spcPts val="0"/>
              </a:spcAft>
              <a:buClr>
                <a:schemeClr val="dk1"/>
              </a:buClr>
              <a:buSzPts val="1700"/>
              <a:buFont typeface="Times New Roman"/>
              <a:buChar char="❏"/>
            </a:pPr>
            <a:r>
              <a:rPr lang="en-CA" sz="1700">
                <a:solidFill>
                  <a:schemeClr val="dk1"/>
                </a:solidFill>
                <a:latin typeface="Times New Roman"/>
                <a:ea typeface="Times New Roman"/>
                <a:cs typeface="Times New Roman"/>
                <a:sym typeface="Times New Roman"/>
              </a:rPr>
              <a:t>Building Blocks of Life</a:t>
            </a:r>
            <a:endParaRPr sz="1700">
              <a:solidFill>
                <a:schemeClr val="dk1"/>
              </a:solidFill>
              <a:latin typeface="Times New Roman"/>
              <a:ea typeface="Times New Roman"/>
              <a:cs typeface="Times New Roman"/>
              <a:sym typeface="Times New Roman"/>
            </a:endParaRPr>
          </a:p>
          <a:p>
            <a:pPr indent="-336550" lvl="1" marL="914400" rtl="0" algn="l">
              <a:spcBef>
                <a:spcPts val="0"/>
              </a:spcBef>
              <a:spcAft>
                <a:spcPts val="0"/>
              </a:spcAft>
              <a:buClr>
                <a:schemeClr val="dk1"/>
              </a:buClr>
              <a:buSzPts val="1700"/>
              <a:buFont typeface="Times New Roman"/>
              <a:buChar char="❏"/>
            </a:pPr>
            <a:r>
              <a:rPr lang="en-CA" sz="1700">
                <a:solidFill>
                  <a:schemeClr val="dk1"/>
                </a:solidFill>
                <a:latin typeface="Times New Roman"/>
                <a:ea typeface="Times New Roman"/>
                <a:cs typeface="Times New Roman"/>
                <a:sym typeface="Times New Roman"/>
              </a:rPr>
              <a:t>Metabolism, mechanical support, energy source, signalling molecule</a:t>
            </a:r>
            <a:endParaRPr sz="1700">
              <a:solidFill>
                <a:schemeClr val="dk1"/>
              </a:solidFill>
              <a:latin typeface="Times New Roman"/>
              <a:ea typeface="Times New Roman"/>
              <a:cs typeface="Times New Roman"/>
              <a:sym typeface="Times New Roman"/>
            </a:endParaRPr>
          </a:p>
          <a:p>
            <a:pPr indent="-336550" lvl="0" marL="457200" rtl="0" algn="l">
              <a:spcBef>
                <a:spcPts val="0"/>
              </a:spcBef>
              <a:spcAft>
                <a:spcPts val="0"/>
              </a:spcAft>
              <a:buClr>
                <a:schemeClr val="dk1"/>
              </a:buClr>
              <a:buSzPts val="1700"/>
              <a:buChar char="❏"/>
            </a:pPr>
            <a:r>
              <a:rPr lang="en-CA" sz="1700">
                <a:solidFill>
                  <a:schemeClr val="dk1"/>
                </a:solidFill>
                <a:latin typeface="Times New Roman"/>
                <a:ea typeface="Times New Roman"/>
                <a:cs typeface="Times New Roman"/>
                <a:sym typeface="Times New Roman"/>
              </a:rPr>
              <a:t>Interacts with a wide variety of molecules such as </a:t>
            </a:r>
            <a:r>
              <a:rPr lang="en-CA" sz="1700">
                <a:solidFill>
                  <a:schemeClr val="dk1"/>
                </a:solidFill>
                <a:highlight>
                  <a:schemeClr val="lt1"/>
                </a:highlight>
                <a:latin typeface="Times New Roman"/>
                <a:ea typeface="Times New Roman"/>
                <a:cs typeface="Times New Roman"/>
                <a:sym typeface="Times New Roman"/>
              </a:rPr>
              <a:t>ligands  (</a:t>
            </a:r>
            <a:r>
              <a:rPr b="1" lang="en-CA" sz="1700">
                <a:solidFill>
                  <a:schemeClr val="dk1"/>
                </a:solidFill>
                <a:highlight>
                  <a:schemeClr val="lt1"/>
                </a:highlight>
                <a:latin typeface="Times New Roman"/>
                <a:ea typeface="Times New Roman"/>
                <a:cs typeface="Times New Roman"/>
                <a:sym typeface="Times New Roman"/>
              </a:rPr>
              <a:t>Affinity)</a:t>
            </a:r>
            <a:endParaRPr b="1" sz="1700">
              <a:solidFill>
                <a:schemeClr val="dk1"/>
              </a:solidFill>
              <a:highlight>
                <a:schemeClr val="lt1"/>
              </a:highlight>
              <a:latin typeface="Times New Roman"/>
              <a:ea typeface="Times New Roman"/>
              <a:cs typeface="Times New Roman"/>
              <a:sym typeface="Times New Roman"/>
            </a:endParaRPr>
          </a:p>
          <a:p>
            <a:pPr indent="-336550" lvl="1" marL="914400" rtl="0" algn="l">
              <a:spcBef>
                <a:spcPts val="0"/>
              </a:spcBef>
              <a:spcAft>
                <a:spcPts val="0"/>
              </a:spcAft>
              <a:buClr>
                <a:schemeClr val="dk1"/>
              </a:buClr>
              <a:buSzPts val="1700"/>
              <a:buChar char="❏"/>
            </a:pPr>
            <a:r>
              <a:rPr lang="en-CA" sz="1700">
                <a:solidFill>
                  <a:schemeClr val="dk1"/>
                </a:solidFill>
                <a:highlight>
                  <a:schemeClr val="lt1"/>
                </a:highlight>
                <a:latin typeface="Times New Roman"/>
                <a:ea typeface="Times New Roman"/>
                <a:cs typeface="Times New Roman"/>
                <a:sym typeface="Times New Roman"/>
              </a:rPr>
              <a:t>Non-covalent interactions  such as hydrogen bonds, hydrophobic interactions, </a:t>
            </a:r>
            <a:r>
              <a:rPr lang="en-CA" sz="1700">
                <a:solidFill>
                  <a:schemeClr val="dk1"/>
                </a:solidFill>
                <a:highlight>
                  <a:srgbClr val="FFFFFF"/>
                </a:highlight>
                <a:latin typeface="Times New Roman"/>
                <a:ea typeface="Times New Roman"/>
                <a:cs typeface="Times New Roman"/>
                <a:sym typeface="Times New Roman"/>
              </a:rPr>
              <a:t>π-stacking</a:t>
            </a:r>
            <a:endParaRPr sz="1700">
              <a:solidFill>
                <a:schemeClr val="dk1"/>
              </a:solidFill>
              <a:highlight>
                <a:schemeClr val="lt1"/>
              </a:highlight>
              <a:latin typeface="Times New Roman"/>
              <a:ea typeface="Times New Roman"/>
              <a:cs typeface="Times New Roman"/>
              <a:sym typeface="Times New Roman"/>
            </a:endParaRPr>
          </a:p>
          <a:p>
            <a:pPr indent="0" lvl="0" marL="0" rtl="0" algn="l">
              <a:spcBef>
                <a:spcPts val="1200"/>
              </a:spcBef>
              <a:spcAft>
                <a:spcPts val="0"/>
              </a:spcAft>
              <a:buNone/>
            </a:pPr>
            <a:r>
              <a:t/>
            </a:r>
            <a:endParaRPr sz="1700">
              <a:solidFill>
                <a:schemeClr val="dk1"/>
              </a:solidFill>
              <a:latin typeface="Times New Roman"/>
              <a:ea typeface="Times New Roman"/>
              <a:cs typeface="Times New Roman"/>
              <a:sym typeface="Times New Roman"/>
            </a:endParaRPr>
          </a:p>
          <a:p>
            <a:pPr indent="0" lvl="0" marL="0" rtl="0" algn="l">
              <a:spcBef>
                <a:spcPts val="1200"/>
              </a:spcBef>
              <a:spcAft>
                <a:spcPts val="1200"/>
              </a:spcAft>
              <a:buNone/>
            </a:pPr>
            <a:r>
              <a:t/>
            </a:r>
            <a:endParaRPr b="1" sz="1700" u="sng">
              <a:solidFill>
                <a:schemeClr val="dk1"/>
              </a:solidFill>
              <a:latin typeface="Times New Roman"/>
              <a:ea typeface="Times New Roman"/>
              <a:cs typeface="Times New Roman"/>
              <a:sym typeface="Times New Roman"/>
            </a:endParaRPr>
          </a:p>
        </p:txBody>
      </p:sp>
      <p:pic>
        <p:nvPicPr>
          <p:cNvPr id="95" name="Google Shape;95;p14"/>
          <p:cNvPicPr preferRelativeResize="0"/>
          <p:nvPr/>
        </p:nvPicPr>
        <p:blipFill>
          <a:blip r:embed="rId3">
            <a:alphaModFix/>
          </a:blip>
          <a:stretch>
            <a:fillRect/>
          </a:stretch>
        </p:blipFill>
        <p:spPr>
          <a:xfrm>
            <a:off x="217075" y="2571757"/>
            <a:ext cx="5560023" cy="1868050"/>
          </a:xfrm>
          <a:prstGeom prst="rect">
            <a:avLst/>
          </a:prstGeom>
          <a:noFill/>
          <a:ln>
            <a:noFill/>
          </a:ln>
        </p:spPr>
      </p:pic>
      <p:sp>
        <p:nvSpPr>
          <p:cNvPr id="96" name="Google Shape;96;p14"/>
          <p:cNvSpPr txBox="1"/>
          <p:nvPr/>
        </p:nvSpPr>
        <p:spPr>
          <a:xfrm>
            <a:off x="0" y="4528900"/>
            <a:ext cx="71433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CA" sz="1000">
                <a:solidFill>
                  <a:schemeClr val="dk1"/>
                </a:solidFill>
                <a:latin typeface="Times New Roman"/>
                <a:ea typeface="Times New Roman"/>
                <a:cs typeface="Times New Roman"/>
                <a:sym typeface="Times New Roman"/>
              </a:rPr>
              <a:t>Figure illustrating protein-ligand interaction and conformational changes on the protein(A.L. Noresson </a:t>
            </a:r>
            <a:r>
              <a:rPr b="1" i="1" lang="en-CA" sz="1000">
                <a:solidFill>
                  <a:schemeClr val="dk1"/>
                </a:solidFill>
                <a:latin typeface="Times New Roman"/>
                <a:ea typeface="Times New Roman"/>
                <a:cs typeface="Times New Roman"/>
                <a:sym typeface="Times New Roman"/>
              </a:rPr>
              <a:t>et al, </a:t>
            </a:r>
            <a:r>
              <a:rPr b="1" lang="en-CA" sz="1000">
                <a:solidFill>
                  <a:schemeClr val="dk1"/>
                </a:solidFill>
                <a:latin typeface="Times New Roman"/>
                <a:ea typeface="Times New Roman"/>
                <a:cs typeface="Times New Roman"/>
                <a:sym typeface="Times New Roman"/>
              </a:rPr>
              <a:t>2010)</a:t>
            </a:r>
            <a:endParaRPr b="1" sz="1000">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5"/>
          <p:cNvSpPr txBox="1"/>
          <p:nvPr>
            <p:ph type="title"/>
          </p:nvPr>
        </p:nvSpPr>
        <p:spPr>
          <a:xfrm>
            <a:off x="131000" y="4112425"/>
            <a:ext cx="6069000" cy="38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CA" sz="1000">
                <a:latin typeface="Times New Roman"/>
                <a:ea typeface="Times New Roman"/>
                <a:cs typeface="Times New Roman"/>
                <a:sym typeface="Times New Roman"/>
              </a:rPr>
              <a:t> Figure of Lock-and-key (A), Induced-fit (B), Conformational selection </a:t>
            </a:r>
            <a:r>
              <a:rPr b="1" lang="en-CA" sz="1000">
                <a:latin typeface="Times New Roman"/>
                <a:ea typeface="Times New Roman"/>
                <a:cs typeface="Times New Roman"/>
                <a:sym typeface="Times New Roman"/>
              </a:rPr>
              <a:t>(C) </a:t>
            </a:r>
            <a:r>
              <a:rPr b="1" lang="en-CA" sz="1000">
                <a:latin typeface="Times New Roman"/>
                <a:ea typeface="Times New Roman"/>
                <a:cs typeface="Times New Roman"/>
                <a:sym typeface="Times New Roman"/>
              </a:rPr>
              <a:t>(Tobi &amp; Bahar, 2005)</a:t>
            </a:r>
            <a:endParaRPr b="1" sz="1000">
              <a:latin typeface="Times New Roman"/>
              <a:ea typeface="Times New Roman"/>
              <a:cs typeface="Times New Roman"/>
              <a:sym typeface="Times New Roman"/>
            </a:endParaRPr>
          </a:p>
        </p:txBody>
      </p:sp>
      <p:sp>
        <p:nvSpPr>
          <p:cNvPr id="102" name="Google Shape;102;p15"/>
          <p:cNvSpPr txBox="1"/>
          <p:nvPr>
            <p:ph idx="1" type="body"/>
          </p:nvPr>
        </p:nvSpPr>
        <p:spPr>
          <a:xfrm>
            <a:off x="5296075" y="306900"/>
            <a:ext cx="3847800" cy="337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CA" sz="1700" u="sng">
                <a:solidFill>
                  <a:schemeClr val="dk1"/>
                </a:solidFill>
                <a:latin typeface="Times New Roman"/>
                <a:ea typeface="Times New Roman"/>
                <a:cs typeface="Times New Roman"/>
                <a:sym typeface="Times New Roman"/>
              </a:rPr>
              <a:t>Protein Docking</a:t>
            </a:r>
            <a:endParaRPr b="1" sz="1700" u="sng">
              <a:solidFill>
                <a:schemeClr val="dk1"/>
              </a:solidFill>
              <a:latin typeface="Times New Roman"/>
              <a:ea typeface="Times New Roman"/>
              <a:cs typeface="Times New Roman"/>
              <a:sym typeface="Times New Roman"/>
            </a:endParaRPr>
          </a:p>
          <a:p>
            <a:pPr indent="-336550" lvl="0" marL="457200" rtl="0" algn="l">
              <a:spcBef>
                <a:spcPts val="1200"/>
              </a:spcBef>
              <a:spcAft>
                <a:spcPts val="0"/>
              </a:spcAft>
              <a:buClr>
                <a:schemeClr val="dk1"/>
              </a:buClr>
              <a:buSzPts val="1700"/>
              <a:buFont typeface="Times New Roman"/>
              <a:buChar char="●"/>
            </a:pPr>
            <a:r>
              <a:rPr lang="en-CA" sz="1700">
                <a:solidFill>
                  <a:schemeClr val="dk1"/>
                </a:solidFill>
                <a:latin typeface="Times New Roman"/>
                <a:ea typeface="Times New Roman"/>
                <a:cs typeface="Times New Roman"/>
                <a:sym typeface="Times New Roman"/>
              </a:rPr>
              <a:t>Protein docking is seen mostly among proteins that are used as a signalling molecule or a receptor </a:t>
            </a:r>
            <a:endParaRPr sz="1700">
              <a:solidFill>
                <a:schemeClr val="dk1"/>
              </a:solidFill>
              <a:latin typeface="Times New Roman"/>
              <a:ea typeface="Times New Roman"/>
              <a:cs typeface="Times New Roman"/>
              <a:sym typeface="Times New Roman"/>
            </a:endParaRPr>
          </a:p>
          <a:p>
            <a:pPr indent="-336550" lvl="0" marL="457200" rtl="0" algn="l">
              <a:spcBef>
                <a:spcPts val="0"/>
              </a:spcBef>
              <a:spcAft>
                <a:spcPts val="0"/>
              </a:spcAft>
              <a:buClr>
                <a:schemeClr val="dk1"/>
              </a:buClr>
              <a:buSzPts val="1700"/>
              <a:buChar char="●"/>
            </a:pPr>
            <a:r>
              <a:rPr lang="en-CA" sz="1700">
                <a:solidFill>
                  <a:schemeClr val="dk1"/>
                </a:solidFill>
                <a:latin typeface="Times New Roman"/>
                <a:ea typeface="Times New Roman"/>
                <a:cs typeface="Times New Roman"/>
                <a:sym typeface="Times New Roman"/>
              </a:rPr>
              <a:t>It is an important </a:t>
            </a:r>
            <a:r>
              <a:rPr lang="en-CA" sz="1700">
                <a:solidFill>
                  <a:schemeClr val="dk1"/>
                </a:solidFill>
                <a:latin typeface="Times New Roman"/>
                <a:ea typeface="Times New Roman"/>
                <a:cs typeface="Times New Roman"/>
                <a:sym typeface="Times New Roman"/>
              </a:rPr>
              <a:t>concept and was described with different models </a:t>
            </a:r>
            <a:r>
              <a:rPr b="1" lang="en-CA" sz="1700">
                <a:solidFill>
                  <a:schemeClr val="dk1"/>
                </a:solidFill>
                <a:latin typeface="Times New Roman"/>
                <a:ea typeface="Times New Roman"/>
                <a:cs typeface="Times New Roman"/>
                <a:sym typeface="Times New Roman"/>
              </a:rPr>
              <a:t>(Specificity)</a:t>
            </a:r>
            <a:endParaRPr b="1" sz="1700">
              <a:solidFill>
                <a:schemeClr val="dk1"/>
              </a:solidFill>
              <a:latin typeface="Times New Roman"/>
              <a:ea typeface="Times New Roman"/>
              <a:cs typeface="Times New Roman"/>
              <a:sym typeface="Times New Roman"/>
            </a:endParaRPr>
          </a:p>
          <a:p>
            <a:pPr indent="-336550" lvl="1" marL="914400" rtl="0" algn="l">
              <a:spcBef>
                <a:spcPts val="0"/>
              </a:spcBef>
              <a:spcAft>
                <a:spcPts val="0"/>
              </a:spcAft>
              <a:buClr>
                <a:schemeClr val="dk1"/>
              </a:buClr>
              <a:buSzPts val="1700"/>
              <a:buFont typeface="Times New Roman"/>
              <a:buChar char="○"/>
            </a:pPr>
            <a:r>
              <a:rPr lang="en-CA" sz="1700">
                <a:solidFill>
                  <a:schemeClr val="dk1"/>
                </a:solidFill>
                <a:latin typeface="Times New Roman"/>
                <a:ea typeface="Times New Roman"/>
                <a:cs typeface="Times New Roman"/>
                <a:sym typeface="Times New Roman"/>
              </a:rPr>
              <a:t>Each model predicts different binding type</a:t>
            </a:r>
            <a:endParaRPr sz="1700">
              <a:solidFill>
                <a:schemeClr val="dk1"/>
              </a:solidFill>
              <a:latin typeface="Times New Roman"/>
              <a:ea typeface="Times New Roman"/>
              <a:cs typeface="Times New Roman"/>
              <a:sym typeface="Times New Roman"/>
            </a:endParaRPr>
          </a:p>
          <a:p>
            <a:pPr indent="0" lvl="0" marL="0" rtl="0" algn="l">
              <a:spcBef>
                <a:spcPts val="1200"/>
              </a:spcBef>
              <a:spcAft>
                <a:spcPts val="1200"/>
              </a:spcAft>
              <a:buNone/>
            </a:pPr>
            <a:r>
              <a:t/>
            </a:r>
            <a:endParaRPr b="1" sz="1700">
              <a:solidFill>
                <a:schemeClr val="dk1"/>
              </a:solidFill>
              <a:latin typeface="Times New Roman"/>
              <a:ea typeface="Times New Roman"/>
              <a:cs typeface="Times New Roman"/>
              <a:sym typeface="Times New Roman"/>
            </a:endParaRPr>
          </a:p>
        </p:txBody>
      </p:sp>
      <p:pic>
        <p:nvPicPr>
          <p:cNvPr id="103" name="Google Shape;103;p15"/>
          <p:cNvPicPr preferRelativeResize="0"/>
          <p:nvPr/>
        </p:nvPicPr>
        <p:blipFill>
          <a:blip r:embed="rId3">
            <a:alphaModFix/>
          </a:blip>
          <a:stretch>
            <a:fillRect/>
          </a:stretch>
        </p:blipFill>
        <p:spPr>
          <a:xfrm>
            <a:off x="0" y="594525"/>
            <a:ext cx="5296075" cy="3377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6"/>
          <p:cNvSpPr txBox="1"/>
          <p:nvPr>
            <p:ph type="title"/>
          </p:nvPr>
        </p:nvSpPr>
        <p:spPr>
          <a:xfrm>
            <a:off x="0" y="4454200"/>
            <a:ext cx="6075000" cy="485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CA" sz="1000">
                <a:latin typeface="Times New Roman"/>
                <a:ea typeface="Times New Roman"/>
                <a:cs typeface="Times New Roman"/>
                <a:sym typeface="Times New Roman"/>
              </a:rPr>
              <a:t>Figure illustrating process of protein docking software, the result was generated by me using a multimer compatible </a:t>
            </a:r>
            <a:r>
              <a:rPr b="1" lang="en-CA" sz="1000">
                <a:latin typeface="Times New Roman"/>
                <a:ea typeface="Times New Roman"/>
                <a:cs typeface="Times New Roman"/>
                <a:sym typeface="Times New Roman"/>
              </a:rPr>
              <a:t>docking</a:t>
            </a:r>
            <a:r>
              <a:rPr b="1" lang="en-CA" sz="1000">
                <a:latin typeface="Times New Roman"/>
                <a:ea typeface="Times New Roman"/>
                <a:cs typeface="Times New Roman"/>
                <a:sym typeface="Times New Roman"/>
              </a:rPr>
              <a:t> script being developed</a:t>
            </a:r>
            <a:endParaRPr b="1" sz="1000">
              <a:latin typeface="Times New Roman"/>
              <a:ea typeface="Times New Roman"/>
              <a:cs typeface="Times New Roman"/>
              <a:sym typeface="Times New Roman"/>
            </a:endParaRPr>
          </a:p>
        </p:txBody>
      </p:sp>
      <p:sp>
        <p:nvSpPr>
          <p:cNvPr id="109" name="Google Shape;109;p16"/>
          <p:cNvSpPr txBox="1"/>
          <p:nvPr>
            <p:ph idx="1" type="body"/>
          </p:nvPr>
        </p:nvSpPr>
        <p:spPr>
          <a:xfrm>
            <a:off x="3602300" y="155763"/>
            <a:ext cx="5334000" cy="460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CA" sz="1700" u="sng">
                <a:solidFill>
                  <a:schemeClr val="dk1"/>
                </a:solidFill>
                <a:latin typeface="Times New Roman"/>
                <a:ea typeface="Times New Roman"/>
                <a:cs typeface="Times New Roman"/>
                <a:sym typeface="Times New Roman"/>
              </a:rPr>
              <a:t>Why Protein Docking ?</a:t>
            </a:r>
            <a:endParaRPr b="1" sz="1700" u="sng">
              <a:solidFill>
                <a:schemeClr val="dk1"/>
              </a:solidFill>
              <a:latin typeface="Times New Roman"/>
              <a:ea typeface="Times New Roman"/>
              <a:cs typeface="Times New Roman"/>
              <a:sym typeface="Times New Roman"/>
            </a:endParaRPr>
          </a:p>
          <a:p>
            <a:pPr indent="-336550" lvl="0" marL="457200" rtl="0" algn="l">
              <a:spcBef>
                <a:spcPts val="1200"/>
              </a:spcBef>
              <a:spcAft>
                <a:spcPts val="0"/>
              </a:spcAft>
              <a:buClr>
                <a:schemeClr val="dk1"/>
              </a:buClr>
              <a:buSzPts val="1700"/>
              <a:buFont typeface="Times New Roman"/>
              <a:buChar char="●"/>
            </a:pPr>
            <a:r>
              <a:rPr lang="en-CA" sz="1700">
                <a:solidFill>
                  <a:schemeClr val="dk1"/>
                </a:solidFill>
                <a:latin typeface="Times New Roman"/>
                <a:ea typeface="Times New Roman"/>
                <a:cs typeface="Times New Roman"/>
                <a:sym typeface="Times New Roman"/>
              </a:rPr>
              <a:t>Protein docking is critical to analyze for discoveries in drug discovery</a:t>
            </a:r>
            <a:endParaRPr sz="1700">
              <a:solidFill>
                <a:schemeClr val="dk1"/>
              </a:solidFill>
              <a:latin typeface="Times New Roman"/>
              <a:ea typeface="Times New Roman"/>
              <a:cs typeface="Times New Roman"/>
              <a:sym typeface="Times New Roman"/>
            </a:endParaRPr>
          </a:p>
          <a:p>
            <a:pPr indent="-336550" lvl="0" marL="457200" rtl="0" algn="l">
              <a:spcBef>
                <a:spcPts val="0"/>
              </a:spcBef>
              <a:spcAft>
                <a:spcPts val="0"/>
              </a:spcAft>
              <a:buClr>
                <a:schemeClr val="dk1"/>
              </a:buClr>
              <a:buSzPts val="1700"/>
              <a:buFont typeface="Times New Roman"/>
              <a:buChar char="●"/>
            </a:pPr>
            <a:r>
              <a:rPr lang="en-CA" sz="1700">
                <a:solidFill>
                  <a:schemeClr val="dk1"/>
                </a:solidFill>
                <a:latin typeface="Times New Roman"/>
                <a:ea typeface="Times New Roman"/>
                <a:cs typeface="Times New Roman"/>
                <a:sym typeface="Times New Roman"/>
              </a:rPr>
              <a:t>Different ways to investigate protein docking</a:t>
            </a:r>
            <a:endParaRPr sz="1700">
              <a:solidFill>
                <a:schemeClr val="dk1"/>
              </a:solidFill>
              <a:latin typeface="Times New Roman"/>
              <a:ea typeface="Times New Roman"/>
              <a:cs typeface="Times New Roman"/>
              <a:sym typeface="Times New Roman"/>
            </a:endParaRPr>
          </a:p>
          <a:p>
            <a:pPr indent="-336550" lvl="0" marL="457200" rtl="0" algn="l">
              <a:spcBef>
                <a:spcPts val="0"/>
              </a:spcBef>
              <a:spcAft>
                <a:spcPts val="0"/>
              </a:spcAft>
              <a:buClr>
                <a:schemeClr val="dk1"/>
              </a:buClr>
              <a:buSzPts val="1700"/>
              <a:buFont typeface="Times New Roman"/>
              <a:buChar char="●"/>
            </a:pPr>
            <a:r>
              <a:rPr lang="en-CA" sz="1700">
                <a:solidFill>
                  <a:schemeClr val="dk1"/>
                </a:solidFill>
                <a:latin typeface="Times New Roman"/>
                <a:ea typeface="Times New Roman"/>
                <a:cs typeface="Times New Roman"/>
                <a:sym typeface="Times New Roman"/>
              </a:rPr>
              <a:t>Protein docking simulations (docking software) can allow for important future predictions</a:t>
            </a:r>
            <a:endParaRPr sz="1700">
              <a:solidFill>
                <a:schemeClr val="dk1"/>
              </a:solidFill>
              <a:latin typeface="Times New Roman"/>
              <a:ea typeface="Times New Roman"/>
              <a:cs typeface="Times New Roman"/>
              <a:sym typeface="Times New Roman"/>
            </a:endParaRPr>
          </a:p>
          <a:p>
            <a:pPr indent="-336550" lvl="1" marL="914400" rtl="0" algn="l">
              <a:spcBef>
                <a:spcPts val="0"/>
              </a:spcBef>
              <a:spcAft>
                <a:spcPts val="0"/>
              </a:spcAft>
              <a:buClr>
                <a:schemeClr val="dk1"/>
              </a:buClr>
              <a:buSzPts val="1700"/>
              <a:buFont typeface="Times New Roman"/>
              <a:buChar char="○"/>
            </a:pPr>
            <a:r>
              <a:rPr lang="en-CA" sz="1700">
                <a:solidFill>
                  <a:schemeClr val="dk1"/>
                </a:solidFill>
                <a:latin typeface="Times New Roman"/>
                <a:ea typeface="Times New Roman"/>
                <a:cs typeface="Times New Roman"/>
                <a:sym typeface="Times New Roman"/>
              </a:rPr>
              <a:t>Building a realistic docking software is important for efficient protein docking analysis.</a:t>
            </a:r>
            <a:endParaRPr sz="1700">
              <a:solidFill>
                <a:schemeClr val="dk1"/>
              </a:solidFill>
              <a:latin typeface="Times New Roman"/>
              <a:ea typeface="Times New Roman"/>
              <a:cs typeface="Times New Roman"/>
              <a:sym typeface="Times New Roman"/>
            </a:endParaRPr>
          </a:p>
          <a:p>
            <a:pPr indent="-336550" lvl="2" marL="1371600" rtl="0" algn="l">
              <a:spcBef>
                <a:spcPts val="0"/>
              </a:spcBef>
              <a:spcAft>
                <a:spcPts val="0"/>
              </a:spcAft>
              <a:buClr>
                <a:schemeClr val="dk1"/>
              </a:buClr>
              <a:buSzPts val="1700"/>
              <a:buFont typeface="Times New Roman"/>
              <a:buChar char="■"/>
            </a:pPr>
            <a:r>
              <a:rPr lang="en-CA" sz="1700">
                <a:solidFill>
                  <a:schemeClr val="dk1"/>
                </a:solidFill>
                <a:latin typeface="Times New Roman"/>
                <a:ea typeface="Times New Roman"/>
                <a:cs typeface="Times New Roman"/>
                <a:sym typeface="Times New Roman"/>
              </a:rPr>
              <a:t>Based on protein the protein docking models, different  software is created and tested for the protein-ligand interaction analysis </a:t>
            </a:r>
            <a:endParaRPr sz="1700">
              <a:solidFill>
                <a:schemeClr val="dk1"/>
              </a:solidFill>
              <a:latin typeface="Times New Roman"/>
              <a:ea typeface="Times New Roman"/>
              <a:cs typeface="Times New Roman"/>
              <a:sym typeface="Times New Roman"/>
            </a:endParaRPr>
          </a:p>
          <a:p>
            <a:pPr indent="0" lvl="0" marL="0" rtl="0" algn="l">
              <a:spcBef>
                <a:spcPts val="1200"/>
              </a:spcBef>
              <a:spcAft>
                <a:spcPts val="1200"/>
              </a:spcAft>
              <a:buNone/>
            </a:pPr>
            <a:r>
              <a:t/>
            </a:r>
            <a:endParaRPr b="1" sz="1700">
              <a:solidFill>
                <a:schemeClr val="dk1"/>
              </a:solidFill>
              <a:latin typeface="Times New Roman"/>
              <a:ea typeface="Times New Roman"/>
              <a:cs typeface="Times New Roman"/>
              <a:sym typeface="Times New Roman"/>
            </a:endParaRPr>
          </a:p>
        </p:txBody>
      </p:sp>
      <p:pic>
        <p:nvPicPr>
          <p:cNvPr id="110" name="Google Shape;110;p16"/>
          <p:cNvPicPr preferRelativeResize="0"/>
          <p:nvPr/>
        </p:nvPicPr>
        <p:blipFill rotWithShape="1">
          <a:blip r:embed="rId3">
            <a:alphaModFix/>
          </a:blip>
          <a:srcRect b="0" l="0" r="2553" t="3381"/>
          <a:stretch/>
        </p:blipFill>
        <p:spPr>
          <a:xfrm>
            <a:off x="233775" y="155775"/>
            <a:ext cx="3442525" cy="42984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7"/>
          <p:cNvSpPr txBox="1"/>
          <p:nvPr>
            <p:ph type="title"/>
          </p:nvPr>
        </p:nvSpPr>
        <p:spPr>
          <a:xfrm>
            <a:off x="6346800" y="133400"/>
            <a:ext cx="2837400" cy="36480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CA" sz="1700" u="sng">
                <a:latin typeface="Times New Roman"/>
                <a:ea typeface="Times New Roman"/>
                <a:cs typeface="Times New Roman"/>
                <a:sym typeface="Times New Roman"/>
              </a:rPr>
              <a:t>Hex 8.0.0</a:t>
            </a:r>
            <a:endParaRPr b="1" sz="1700" u="sng">
              <a:latin typeface="Times New Roman"/>
              <a:ea typeface="Times New Roman"/>
              <a:cs typeface="Times New Roman"/>
              <a:sym typeface="Times New Roman"/>
            </a:endParaRPr>
          </a:p>
          <a:p>
            <a:pPr indent="-336550" lvl="0" marL="457200" rtl="0" algn="l">
              <a:lnSpc>
                <a:spcPct val="115000"/>
              </a:lnSpc>
              <a:spcBef>
                <a:spcPts val="0"/>
              </a:spcBef>
              <a:spcAft>
                <a:spcPts val="0"/>
              </a:spcAft>
              <a:buSzPts val="1700"/>
              <a:buFont typeface="Times New Roman"/>
              <a:buChar char="●"/>
            </a:pPr>
            <a:r>
              <a:rPr lang="en-CA" sz="1700">
                <a:latin typeface="Times New Roman"/>
                <a:ea typeface="Times New Roman"/>
                <a:cs typeface="Times New Roman"/>
                <a:sym typeface="Times New Roman"/>
              </a:rPr>
              <a:t>Developed by Dave Ritchie</a:t>
            </a:r>
            <a:endParaRPr sz="1700">
              <a:latin typeface="Times New Roman"/>
              <a:ea typeface="Times New Roman"/>
              <a:cs typeface="Times New Roman"/>
              <a:sym typeface="Times New Roman"/>
            </a:endParaRPr>
          </a:p>
          <a:p>
            <a:pPr indent="-336550" lvl="0" marL="457200" rtl="0" algn="l">
              <a:lnSpc>
                <a:spcPct val="115000"/>
              </a:lnSpc>
              <a:spcBef>
                <a:spcPts val="0"/>
              </a:spcBef>
              <a:spcAft>
                <a:spcPts val="0"/>
              </a:spcAft>
              <a:buSzPts val="1700"/>
              <a:buFont typeface="Times New Roman"/>
              <a:buChar char="●"/>
            </a:pPr>
            <a:r>
              <a:rPr lang="en-CA" sz="1700">
                <a:latin typeface="Times New Roman"/>
                <a:ea typeface="Times New Roman"/>
                <a:cs typeface="Times New Roman"/>
                <a:sym typeface="Times New Roman"/>
              </a:rPr>
              <a:t>FFT-based docking approaches along with Gaussian polynomial</a:t>
            </a:r>
            <a:endParaRPr sz="1700">
              <a:latin typeface="Times New Roman"/>
              <a:ea typeface="Times New Roman"/>
              <a:cs typeface="Times New Roman"/>
              <a:sym typeface="Times New Roman"/>
            </a:endParaRPr>
          </a:p>
          <a:p>
            <a:pPr indent="-336550" lvl="0" marL="457200" rtl="0" algn="l">
              <a:lnSpc>
                <a:spcPct val="115000"/>
              </a:lnSpc>
              <a:spcBef>
                <a:spcPts val="0"/>
              </a:spcBef>
              <a:spcAft>
                <a:spcPts val="0"/>
              </a:spcAft>
              <a:buSzPts val="1700"/>
              <a:buFont typeface="Times New Roman"/>
              <a:buChar char="●"/>
            </a:pPr>
            <a:r>
              <a:rPr lang="en-CA" sz="1700">
                <a:latin typeface="Times New Roman"/>
                <a:ea typeface="Times New Roman"/>
                <a:cs typeface="Times New Roman"/>
                <a:sym typeface="Times New Roman"/>
              </a:rPr>
              <a:t>Rigid binding form</a:t>
            </a:r>
            <a:endParaRPr sz="1700">
              <a:latin typeface="Times New Roman"/>
              <a:ea typeface="Times New Roman"/>
              <a:cs typeface="Times New Roman"/>
              <a:sym typeface="Times New Roman"/>
            </a:endParaRPr>
          </a:p>
          <a:p>
            <a:pPr indent="-336550" lvl="0" marL="457200" rtl="0" algn="l">
              <a:lnSpc>
                <a:spcPct val="115000"/>
              </a:lnSpc>
              <a:spcBef>
                <a:spcPts val="0"/>
              </a:spcBef>
              <a:spcAft>
                <a:spcPts val="0"/>
              </a:spcAft>
              <a:buSzPts val="1700"/>
              <a:buFont typeface="Times New Roman"/>
              <a:buChar char="●"/>
            </a:pPr>
            <a:r>
              <a:rPr lang="en-CA" sz="1700">
                <a:latin typeface="Times New Roman"/>
                <a:ea typeface="Times New Roman"/>
                <a:cs typeface="Times New Roman"/>
                <a:sym typeface="Times New Roman"/>
              </a:rPr>
              <a:t>Accepting both PDB and SDF files.</a:t>
            </a:r>
            <a:endParaRPr sz="1700">
              <a:latin typeface="Times New Roman"/>
              <a:ea typeface="Times New Roman"/>
              <a:cs typeface="Times New Roman"/>
              <a:sym typeface="Times New Roman"/>
            </a:endParaRPr>
          </a:p>
          <a:p>
            <a:pPr indent="-336550" lvl="0" marL="457200" rtl="0" algn="l">
              <a:lnSpc>
                <a:spcPct val="115000"/>
              </a:lnSpc>
              <a:spcBef>
                <a:spcPts val="0"/>
              </a:spcBef>
              <a:spcAft>
                <a:spcPts val="0"/>
              </a:spcAft>
              <a:buSzPts val="1700"/>
              <a:buFont typeface="Times New Roman"/>
              <a:buChar char="●"/>
            </a:pPr>
            <a:r>
              <a:rPr lang="en-CA" sz="1700">
                <a:latin typeface="Times New Roman"/>
                <a:ea typeface="Times New Roman"/>
                <a:cs typeface="Times New Roman"/>
                <a:sym typeface="Times New Roman"/>
              </a:rPr>
              <a:t>Using Cartesian Grid to </a:t>
            </a:r>
            <a:r>
              <a:rPr lang="en-CA" sz="1700">
                <a:latin typeface="Times New Roman"/>
                <a:ea typeface="Times New Roman"/>
                <a:cs typeface="Times New Roman"/>
                <a:sym typeface="Times New Roman"/>
              </a:rPr>
              <a:t>calculate</a:t>
            </a:r>
            <a:r>
              <a:rPr lang="en-CA" sz="1700">
                <a:latin typeface="Times New Roman"/>
                <a:ea typeface="Times New Roman"/>
                <a:cs typeface="Times New Roman"/>
                <a:sym typeface="Times New Roman"/>
              </a:rPr>
              <a:t> </a:t>
            </a:r>
            <a:endParaRPr sz="1700">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t/>
            </a:r>
            <a:endParaRPr sz="1700">
              <a:latin typeface="Times New Roman"/>
              <a:ea typeface="Times New Roman"/>
              <a:cs typeface="Times New Roman"/>
              <a:sym typeface="Times New Roman"/>
            </a:endParaRPr>
          </a:p>
        </p:txBody>
      </p:sp>
      <p:sp>
        <p:nvSpPr>
          <p:cNvPr id="116" name="Google Shape;116;p17"/>
          <p:cNvSpPr txBox="1"/>
          <p:nvPr>
            <p:ph idx="1" type="body"/>
          </p:nvPr>
        </p:nvSpPr>
        <p:spPr>
          <a:xfrm>
            <a:off x="311700" y="3961075"/>
            <a:ext cx="6184200" cy="607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SzPts val="852"/>
              <a:buNone/>
            </a:pPr>
            <a:r>
              <a:rPr b="1" lang="en-CA" sz="1000">
                <a:solidFill>
                  <a:schemeClr val="dk1"/>
                </a:solidFill>
                <a:latin typeface="Times New Roman"/>
                <a:ea typeface="Times New Roman"/>
                <a:cs typeface="Times New Roman"/>
                <a:sym typeface="Times New Roman"/>
              </a:rPr>
              <a:t>Figure illustrating Fast Fourier transform (FFT) docking software process (Padhorny D </a:t>
            </a:r>
            <a:r>
              <a:rPr b="1" i="1" lang="en-CA" sz="1000">
                <a:solidFill>
                  <a:schemeClr val="dk1"/>
                </a:solidFill>
                <a:latin typeface="Times New Roman"/>
                <a:ea typeface="Times New Roman"/>
                <a:cs typeface="Times New Roman"/>
                <a:sym typeface="Times New Roman"/>
              </a:rPr>
              <a:t>et al, </a:t>
            </a:r>
            <a:r>
              <a:rPr b="1" lang="en-CA" sz="1000">
                <a:solidFill>
                  <a:schemeClr val="dk1"/>
                </a:solidFill>
                <a:latin typeface="Times New Roman"/>
                <a:ea typeface="Times New Roman"/>
                <a:cs typeface="Times New Roman"/>
                <a:sym typeface="Times New Roman"/>
              </a:rPr>
              <a:t> 2016)</a:t>
            </a:r>
            <a:endParaRPr b="1" sz="1000">
              <a:solidFill>
                <a:schemeClr val="dk1"/>
              </a:solidFill>
              <a:latin typeface="Times New Roman"/>
              <a:ea typeface="Times New Roman"/>
              <a:cs typeface="Times New Roman"/>
              <a:sym typeface="Times New Roman"/>
            </a:endParaRPr>
          </a:p>
        </p:txBody>
      </p:sp>
      <p:pic>
        <p:nvPicPr>
          <p:cNvPr id="117" name="Google Shape;117;p17"/>
          <p:cNvPicPr preferRelativeResize="0"/>
          <p:nvPr/>
        </p:nvPicPr>
        <p:blipFill>
          <a:blip r:embed="rId3">
            <a:alphaModFix/>
          </a:blip>
          <a:stretch>
            <a:fillRect/>
          </a:stretch>
        </p:blipFill>
        <p:spPr>
          <a:xfrm>
            <a:off x="152400" y="258150"/>
            <a:ext cx="5926202" cy="35233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8"/>
          <p:cNvSpPr txBox="1"/>
          <p:nvPr>
            <p:ph type="title"/>
          </p:nvPr>
        </p:nvSpPr>
        <p:spPr>
          <a:xfrm>
            <a:off x="0" y="104800"/>
            <a:ext cx="8862300" cy="748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CA" sz="1800">
                <a:latin typeface="Times New Roman"/>
                <a:ea typeface="Times New Roman"/>
                <a:cs typeface="Times New Roman"/>
                <a:sym typeface="Times New Roman"/>
              </a:rPr>
              <a:t>Developing and Implementing Multimer Compatibility on a Web-based Protein-Ligand Application on the BAR API </a:t>
            </a:r>
            <a:endParaRPr b="1" sz="1800"/>
          </a:p>
        </p:txBody>
      </p:sp>
      <p:sp>
        <p:nvSpPr>
          <p:cNvPr id="123" name="Google Shape;123;p18"/>
          <p:cNvSpPr txBox="1"/>
          <p:nvPr>
            <p:ph idx="1" type="body"/>
          </p:nvPr>
        </p:nvSpPr>
        <p:spPr>
          <a:xfrm>
            <a:off x="0" y="3793050"/>
            <a:ext cx="7459800" cy="1137600"/>
          </a:xfrm>
          <a:prstGeom prst="rect">
            <a:avLst/>
          </a:prstGeom>
        </p:spPr>
        <p:txBody>
          <a:bodyPr anchorCtr="0" anchor="t" bIns="91425" lIns="91425" spcFirstLastPara="1" rIns="91425" wrap="square" tIns="91425">
            <a:noAutofit/>
          </a:bodyPr>
          <a:lstStyle/>
          <a:p>
            <a:pPr indent="-330200" lvl="0" marL="457200" rtl="0" algn="l">
              <a:lnSpc>
                <a:spcPct val="105000"/>
              </a:lnSpc>
              <a:spcBef>
                <a:spcPts val="0"/>
              </a:spcBef>
              <a:spcAft>
                <a:spcPts val="0"/>
              </a:spcAft>
              <a:buClr>
                <a:schemeClr val="dk1"/>
              </a:buClr>
              <a:buSzPts val="1600"/>
              <a:buFont typeface="Times New Roman"/>
              <a:buChar char="●"/>
            </a:pPr>
            <a:r>
              <a:rPr lang="en-CA" sz="1600">
                <a:solidFill>
                  <a:schemeClr val="dk1"/>
                </a:solidFill>
                <a:latin typeface="Times New Roman"/>
                <a:ea typeface="Times New Roman"/>
                <a:cs typeface="Times New Roman"/>
                <a:sym typeface="Times New Roman"/>
              </a:rPr>
              <a:t>Using docking programs can be challenging due to the required (beginner-intermediate) programming knowledge</a:t>
            </a:r>
            <a:endParaRPr sz="1600">
              <a:solidFill>
                <a:schemeClr val="dk1"/>
              </a:solidFill>
              <a:latin typeface="Times New Roman"/>
              <a:ea typeface="Times New Roman"/>
              <a:cs typeface="Times New Roman"/>
              <a:sym typeface="Times New Roman"/>
            </a:endParaRPr>
          </a:p>
          <a:p>
            <a:pPr indent="-330200" lvl="1" marL="914400" rtl="0" algn="l">
              <a:lnSpc>
                <a:spcPct val="105000"/>
              </a:lnSpc>
              <a:spcBef>
                <a:spcPts val="0"/>
              </a:spcBef>
              <a:spcAft>
                <a:spcPts val="0"/>
              </a:spcAft>
              <a:buClr>
                <a:schemeClr val="dk1"/>
              </a:buClr>
              <a:buSzPts val="1600"/>
              <a:buFont typeface="Times New Roman"/>
              <a:buChar char="○"/>
            </a:pPr>
            <a:r>
              <a:rPr lang="en-CA" sz="1600">
                <a:solidFill>
                  <a:schemeClr val="dk1"/>
                </a:solidFill>
                <a:latin typeface="Times New Roman"/>
                <a:ea typeface="Times New Roman"/>
                <a:cs typeface="Times New Roman"/>
                <a:sym typeface="Times New Roman"/>
              </a:rPr>
              <a:t>No GUI </a:t>
            </a:r>
            <a:endParaRPr sz="1600">
              <a:solidFill>
                <a:schemeClr val="dk1"/>
              </a:solidFill>
              <a:latin typeface="Times New Roman"/>
              <a:ea typeface="Times New Roman"/>
              <a:cs typeface="Times New Roman"/>
              <a:sym typeface="Times New Roman"/>
            </a:endParaRPr>
          </a:p>
          <a:p>
            <a:pPr indent="-330200" lvl="1" marL="914400" rtl="0" algn="l">
              <a:lnSpc>
                <a:spcPct val="105000"/>
              </a:lnSpc>
              <a:spcBef>
                <a:spcPts val="0"/>
              </a:spcBef>
              <a:spcAft>
                <a:spcPts val="0"/>
              </a:spcAft>
              <a:buClr>
                <a:schemeClr val="dk1"/>
              </a:buClr>
              <a:buSzPts val="1600"/>
              <a:buFont typeface="Times New Roman"/>
              <a:buChar char="○"/>
            </a:pPr>
            <a:r>
              <a:rPr lang="en-CA" sz="1600">
                <a:solidFill>
                  <a:schemeClr val="dk1"/>
                </a:solidFill>
                <a:latin typeface="Times New Roman"/>
                <a:ea typeface="Times New Roman"/>
                <a:cs typeface="Times New Roman"/>
                <a:sym typeface="Times New Roman"/>
              </a:rPr>
              <a:t>Also, system version difference </a:t>
            </a:r>
            <a:endParaRPr sz="1600">
              <a:solidFill>
                <a:schemeClr val="dk1"/>
              </a:solidFill>
              <a:latin typeface="Times New Roman"/>
              <a:ea typeface="Times New Roman"/>
              <a:cs typeface="Times New Roman"/>
              <a:sym typeface="Times New Roman"/>
            </a:endParaRPr>
          </a:p>
          <a:p>
            <a:pPr indent="0" lvl="0" marL="914400" rtl="0" algn="l">
              <a:lnSpc>
                <a:spcPct val="105000"/>
              </a:lnSpc>
              <a:spcBef>
                <a:spcPts val="1200"/>
              </a:spcBef>
              <a:spcAft>
                <a:spcPts val="1200"/>
              </a:spcAft>
              <a:buSzPts val="852"/>
              <a:buNone/>
            </a:pPr>
            <a:r>
              <a:t/>
            </a:r>
            <a:endParaRPr sz="1600">
              <a:solidFill>
                <a:schemeClr val="dk1"/>
              </a:solidFill>
            </a:endParaRPr>
          </a:p>
        </p:txBody>
      </p:sp>
      <p:pic>
        <p:nvPicPr>
          <p:cNvPr id="124" name="Google Shape;124;p18"/>
          <p:cNvPicPr preferRelativeResize="0"/>
          <p:nvPr/>
        </p:nvPicPr>
        <p:blipFill rotWithShape="1">
          <a:blip r:embed="rId3">
            <a:alphaModFix/>
          </a:blip>
          <a:srcRect b="0" l="20223" r="0" t="0"/>
          <a:stretch/>
        </p:blipFill>
        <p:spPr>
          <a:xfrm>
            <a:off x="113950" y="853600"/>
            <a:ext cx="3996650" cy="2696775"/>
          </a:xfrm>
          <a:prstGeom prst="rect">
            <a:avLst/>
          </a:prstGeom>
          <a:noFill/>
          <a:ln>
            <a:noFill/>
          </a:ln>
        </p:spPr>
      </p:pic>
      <p:sp>
        <p:nvSpPr>
          <p:cNvPr id="125" name="Google Shape;125;p18"/>
          <p:cNvSpPr txBox="1"/>
          <p:nvPr/>
        </p:nvSpPr>
        <p:spPr>
          <a:xfrm>
            <a:off x="115575" y="3550375"/>
            <a:ext cx="40470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CA" sz="1000">
                <a:solidFill>
                  <a:schemeClr val="dk1"/>
                </a:solidFill>
                <a:latin typeface="Times New Roman"/>
                <a:ea typeface="Times New Roman"/>
                <a:cs typeface="Times New Roman"/>
                <a:sym typeface="Times New Roman"/>
              </a:rPr>
              <a:t>Figure illustrating a script of a web-based protein docking application</a:t>
            </a:r>
            <a:endParaRPr b="1" sz="1000">
              <a:solidFill>
                <a:schemeClr val="dk1"/>
              </a:solidFill>
              <a:latin typeface="Times New Roman"/>
              <a:ea typeface="Times New Roman"/>
              <a:cs typeface="Times New Roman"/>
              <a:sym typeface="Times New Roman"/>
            </a:endParaRPr>
          </a:p>
        </p:txBody>
      </p:sp>
      <p:sp>
        <p:nvSpPr>
          <p:cNvPr id="126" name="Google Shape;126;p18"/>
          <p:cNvSpPr txBox="1"/>
          <p:nvPr/>
        </p:nvSpPr>
        <p:spPr>
          <a:xfrm>
            <a:off x="4625925" y="3550375"/>
            <a:ext cx="43458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CA" sz="1000">
                <a:solidFill>
                  <a:schemeClr val="dk1"/>
                </a:solidFill>
                <a:latin typeface="Times New Roman"/>
                <a:ea typeface="Times New Roman"/>
                <a:cs typeface="Times New Roman"/>
                <a:sym typeface="Times New Roman"/>
              </a:rPr>
              <a:t>Figure illustrating Running attempts of a script that does not have any GU I</a:t>
            </a:r>
            <a:endParaRPr b="1" sz="1000">
              <a:solidFill>
                <a:schemeClr val="dk1"/>
              </a:solidFill>
              <a:latin typeface="Times New Roman"/>
              <a:ea typeface="Times New Roman"/>
              <a:cs typeface="Times New Roman"/>
              <a:sym typeface="Times New Roman"/>
            </a:endParaRPr>
          </a:p>
        </p:txBody>
      </p:sp>
      <p:pic>
        <p:nvPicPr>
          <p:cNvPr id="127" name="Google Shape;127;p18"/>
          <p:cNvPicPr preferRelativeResize="0"/>
          <p:nvPr/>
        </p:nvPicPr>
        <p:blipFill>
          <a:blip r:embed="rId4">
            <a:alphaModFix/>
          </a:blip>
          <a:stretch>
            <a:fillRect/>
          </a:stretch>
        </p:blipFill>
        <p:spPr>
          <a:xfrm>
            <a:off x="4775325" y="801900"/>
            <a:ext cx="4047000" cy="2800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9"/>
          <p:cNvSpPr txBox="1"/>
          <p:nvPr>
            <p:ph type="title"/>
          </p:nvPr>
        </p:nvSpPr>
        <p:spPr>
          <a:xfrm>
            <a:off x="151300" y="1961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CA" sz="2400">
                <a:latin typeface="Times New Roman"/>
                <a:ea typeface="Times New Roman"/>
                <a:cs typeface="Times New Roman"/>
                <a:sym typeface="Times New Roman"/>
              </a:rPr>
              <a:t>Implementing multimer compatibility </a:t>
            </a:r>
            <a:endParaRPr b="1" sz="2400">
              <a:latin typeface="Times New Roman"/>
              <a:ea typeface="Times New Roman"/>
              <a:cs typeface="Times New Roman"/>
              <a:sym typeface="Times New Roman"/>
            </a:endParaRPr>
          </a:p>
        </p:txBody>
      </p:sp>
      <p:sp>
        <p:nvSpPr>
          <p:cNvPr id="133" name="Google Shape;133;p19"/>
          <p:cNvSpPr txBox="1"/>
          <p:nvPr>
            <p:ph idx="1" type="body"/>
          </p:nvPr>
        </p:nvSpPr>
        <p:spPr>
          <a:xfrm>
            <a:off x="5285100" y="699300"/>
            <a:ext cx="3858900" cy="3143700"/>
          </a:xfrm>
          <a:prstGeom prst="rect">
            <a:avLst/>
          </a:prstGeom>
        </p:spPr>
        <p:txBody>
          <a:bodyPr anchorCtr="0" anchor="t" bIns="91425" lIns="91425" spcFirstLastPara="1" rIns="91425" wrap="square" tIns="91425">
            <a:noAutofit/>
          </a:bodyPr>
          <a:lstStyle/>
          <a:p>
            <a:pPr indent="-330200" lvl="0" marL="457200" rtl="0" algn="l">
              <a:lnSpc>
                <a:spcPct val="130000"/>
              </a:lnSpc>
              <a:spcBef>
                <a:spcPts val="0"/>
              </a:spcBef>
              <a:spcAft>
                <a:spcPts val="0"/>
              </a:spcAft>
              <a:buClr>
                <a:schemeClr val="dk1"/>
              </a:buClr>
              <a:buSzPts val="1600"/>
              <a:buFont typeface="Times New Roman"/>
              <a:buChar char="●"/>
            </a:pPr>
            <a:r>
              <a:rPr lang="en-CA" sz="1600">
                <a:solidFill>
                  <a:schemeClr val="dk1"/>
                </a:solidFill>
                <a:latin typeface="Times New Roman"/>
                <a:ea typeface="Times New Roman"/>
                <a:cs typeface="Times New Roman"/>
                <a:sym typeface="Times New Roman"/>
              </a:rPr>
              <a:t>Python 3.0 was used</a:t>
            </a:r>
            <a:endParaRPr sz="1600">
              <a:solidFill>
                <a:schemeClr val="dk1"/>
              </a:solidFill>
              <a:latin typeface="Times New Roman"/>
              <a:ea typeface="Times New Roman"/>
              <a:cs typeface="Times New Roman"/>
              <a:sym typeface="Times New Roman"/>
            </a:endParaRPr>
          </a:p>
          <a:p>
            <a:pPr indent="-330200" lvl="0" marL="457200" rtl="0" algn="l">
              <a:lnSpc>
                <a:spcPct val="130000"/>
              </a:lnSpc>
              <a:spcBef>
                <a:spcPts val="0"/>
              </a:spcBef>
              <a:spcAft>
                <a:spcPts val="0"/>
              </a:spcAft>
              <a:buClr>
                <a:schemeClr val="dk1"/>
              </a:buClr>
              <a:buSzPts val="1600"/>
              <a:buFont typeface="Times New Roman"/>
              <a:buChar char="●"/>
            </a:pPr>
            <a:r>
              <a:rPr lang="en-CA" sz="1600">
                <a:solidFill>
                  <a:schemeClr val="dk1"/>
                </a:solidFill>
                <a:latin typeface="Times New Roman"/>
                <a:ea typeface="Times New Roman"/>
                <a:cs typeface="Times New Roman"/>
                <a:sym typeface="Times New Roman"/>
              </a:rPr>
              <a:t>Written by PhD candidate Carlo Perolo</a:t>
            </a:r>
            <a:endParaRPr sz="1600">
              <a:solidFill>
                <a:schemeClr val="dk1"/>
              </a:solidFill>
              <a:latin typeface="Times New Roman"/>
              <a:ea typeface="Times New Roman"/>
              <a:cs typeface="Times New Roman"/>
              <a:sym typeface="Times New Roman"/>
            </a:endParaRPr>
          </a:p>
          <a:p>
            <a:pPr indent="-330200" lvl="0" marL="457200" rtl="0" algn="l">
              <a:lnSpc>
                <a:spcPct val="130000"/>
              </a:lnSpc>
              <a:spcBef>
                <a:spcPts val="0"/>
              </a:spcBef>
              <a:spcAft>
                <a:spcPts val="0"/>
              </a:spcAft>
              <a:buClr>
                <a:schemeClr val="dk1"/>
              </a:buClr>
              <a:buSzPts val="1600"/>
              <a:buFont typeface="Times New Roman"/>
              <a:buChar char="●"/>
            </a:pPr>
            <a:r>
              <a:rPr lang="en-CA" sz="1600">
                <a:solidFill>
                  <a:schemeClr val="dk1"/>
                </a:solidFill>
                <a:latin typeface="Times New Roman"/>
                <a:ea typeface="Times New Roman"/>
                <a:cs typeface="Times New Roman"/>
                <a:sym typeface="Times New Roman"/>
              </a:rPr>
              <a:t>Modifications were done to make it </a:t>
            </a:r>
            <a:r>
              <a:rPr lang="en-CA" sz="1600">
                <a:solidFill>
                  <a:schemeClr val="dk1"/>
                </a:solidFill>
                <a:latin typeface="Times New Roman"/>
                <a:ea typeface="Times New Roman"/>
                <a:cs typeface="Times New Roman"/>
                <a:sym typeface="Times New Roman"/>
              </a:rPr>
              <a:t>compatible</a:t>
            </a:r>
            <a:r>
              <a:rPr lang="en-CA" sz="1600">
                <a:solidFill>
                  <a:schemeClr val="dk1"/>
                </a:solidFill>
                <a:latin typeface="Times New Roman"/>
                <a:ea typeface="Times New Roman"/>
                <a:cs typeface="Times New Roman"/>
                <a:sym typeface="Times New Roman"/>
              </a:rPr>
              <a:t> on working on the BAR server</a:t>
            </a:r>
            <a:endParaRPr sz="1600">
              <a:solidFill>
                <a:schemeClr val="dk1"/>
              </a:solidFill>
              <a:latin typeface="Times New Roman"/>
              <a:ea typeface="Times New Roman"/>
              <a:cs typeface="Times New Roman"/>
              <a:sym typeface="Times New Roman"/>
            </a:endParaRPr>
          </a:p>
          <a:p>
            <a:pPr indent="-330200" lvl="0" marL="457200" rtl="0" algn="l">
              <a:lnSpc>
                <a:spcPct val="130000"/>
              </a:lnSpc>
              <a:spcBef>
                <a:spcPts val="0"/>
              </a:spcBef>
              <a:spcAft>
                <a:spcPts val="0"/>
              </a:spcAft>
              <a:buClr>
                <a:schemeClr val="dk1"/>
              </a:buClr>
              <a:buSzPts val="1600"/>
              <a:buFont typeface="Times New Roman"/>
              <a:buChar char="●"/>
            </a:pPr>
            <a:r>
              <a:rPr lang="en-CA" sz="1600">
                <a:solidFill>
                  <a:schemeClr val="dk1"/>
                </a:solidFill>
                <a:latin typeface="Times New Roman"/>
                <a:ea typeface="Times New Roman"/>
                <a:cs typeface="Times New Roman"/>
                <a:sym typeface="Times New Roman"/>
              </a:rPr>
              <a:t>Different types of protein and ligand were tested</a:t>
            </a:r>
            <a:endParaRPr sz="1600">
              <a:solidFill>
                <a:schemeClr val="dk1"/>
              </a:solidFill>
              <a:latin typeface="Times New Roman"/>
              <a:ea typeface="Times New Roman"/>
              <a:cs typeface="Times New Roman"/>
              <a:sym typeface="Times New Roman"/>
            </a:endParaRPr>
          </a:p>
          <a:p>
            <a:pPr indent="-330200" lvl="0" marL="457200" rtl="0" algn="l">
              <a:lnSpc>
                <a:spcPct val="130000"/>
              </a:lnSpc>
              <a:spcBef>
                <a:spcPts val="0"/>
              </a:spcBef>
              <a:spcAft>
                <a:spcPts val="0"/>
              </a:spcAft>
              <a:buClr>
                <a:schemeClr val="dk1"/>
              </a:buClr>
              <a:buSzPts val="1600"/>
              <a:buFont typeface="Times New Roman"/>
              <a:buChar char="●"/>
            </a:pPr>
            <a:r>
              <a:rPr lang="en-CA" sz="1600">
                <a:solidFill>
                  <a:schemeClr val="dk1"/>
                </a:solidFill>
                <a:latin typeface="Times New Roman"/>
                <a:ea typeface="Times New Roman"/>
                <a:cs typeface="Times New Roman"/>
                <a:sym typeface="Times New Roman"/>
              </a:rPr>
              <a:t>Hex parameters were adjusted </a:t>
            </a:r>
            <a:r>
              <a:rPr lang="en-CA" sz="1600">
                <a:solidFill>
                  <a:schemeClr val="dk1"/>
                </a:solidFill>
                <a:latin typeface="Times New Roman"/>
                <a:ea typeface="Times New Roman"/>
                <a:cs typeface="Times New Roman"/>
                <a:sym typeface="Times New Roman"/>
              </a:rPr>
              <a:t>based</a:t>
            </a:r>
            <a:r>
              <a:rPr lang="en-CA" sz="1600">
                <a:solidFill>
                  <a:schemeClr val="dk1"/>
                </a:solidFill>
                <a:latin typeface="Times New Roman"/>
                <a:ea typeface="Times New Roman"/>
                <a:cs typeface="Times New Roman"/>
                <a:sym typeface="Times New Roman"/>
              </a:rPr>
              <a:t> on the protein-ligand interaction strength</a:t>
            </a:r>
            <a:endParaRPr sz="1600">
              <a:solidFill>
                <a:schemeClr val="dk1"/>
              </a:solidFill>
              <a:latin typeface="Times New Roman"/>
              <a:ea typeface="Times New Roman"/>
              <a:cs typeface="Times New Roman"/>
              <a:sym typeface="Times New Roman"/>
            </a:endParaRPr>
          </a:p>
        </p:txBody>
      </p:sp>
      <p:pic>
        <p:nvPicPr>
          <p:cNvPr id="134" name="Google Shape;134;p19"/>
          <p:cNvPicPr preferRelativeResize="0"/>
          <p:nvPr/>
        </p:nvPicPr>
        <p:blipFill rotWithShape="1">
          <a:blip r:embed="rId3">
            <a:alphaModFix/>
          </a:blip>
          <a:srcRect b="0" l="0" r="3772" t="4852"/>
          <a:stretch/>
        </p:blipFill>
        <p:spPr>
          <a:xfrm>
            <a:off x="151302" y="803900"/>
            <a:ext cx="5064573" cy="3143800"/>
          </a:xfrm>
          <a:prstGeom prst="rect">
            <a:avLst/>
          </a:prstGeom>
          <a:noFill/>
          <a:ln>
            <a:noFill/>
          </a:ln>
          <a:effectLst>
            <a:outerShdw blurRad="57150" rotWithShape="0" algn="bl" dir="5400000" dist="19050">
              <a:srgbClr val="000000">
                <a:alpha val="61000"/>
              </a:srgbClr>
            </a:outerShdw>
          </a:effectLst>
        </p:spPr>
      </p:pic>
      <p:sp>
        <p:nvSpPr>
          <p:cNvPr id="135" name="Google Shape;135;p19"/>
          <p:cNvSpPr txBox="1"/>
          <p:nvPr/>
        </p:nvSpPr>
        <p:spPr>
          <a:xfrm>
            <a:off x="151300" y="4135400"/>
            <a:ext cx="5169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CA" sz="1000">
                <a:solidFill>
                  <a:schemeClr val="dk1"/>
                </a:solidFill>
                <a:latin typeface="Times New Roman"/>
                <a:ea typeface="Times New Roman"/>
                <a:cs typeface="Times New Roman"/>
                <a:sym typeface="Times New Roman"/>
              </a:rPr>
              <a:t>Figure illustrating script that allows for analysis of different monomers defined. Further lines allows for normalization of contact </a:t>
            </a:r>
            <a:r>
              <a:rPr b="1" lang="en-CA" sz="1000">
                <a:solidFill>
                  <a:schemeClr val="dk1"/>
                </a:solidFill>
                <a:latin typeface="Times New Roman"/>
                <a:ea typeface="Times New Roman"/>
                <a:cs typeface="Times New Roman"/>
                <a:sym typeface="Times New Roman"/>
              </a:rPr>
              <a:t>frequency</a:t>
            </a:r>
            <a:r>
              <a:rPr b="1" lang="en-CA" sz="1000">
                <a:solidFill>
                  <a:schemeClr val="dk1"/>
                </a:solidFill>
                <a:latin typeface="Times New Roman"/>
                <a:ea typeface="Times New Roman"/>
                <a:cs typeface="Times New Roman"/>
                <a:sym typeface="Times New Roman"/>
              </a:rPr>
              <a:t> containing residue binding energy</a:t>
            </a:r>
            <a:endParaRPr b="1" sz="1000">
              <a:solidFill>
                <a:schemeClr val="dk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0"/>
          <p:cNvSpPr txBox="1"/>
          <p:nvPr>
            <p:ph type="title"/>
          </p:nvPr>
        </p:nvSpPr>
        <p:spPr>
          <a:xfrm>
            <a:off x="204750" y="169375"/>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CA">
                <a:latin typeface="Times New Roman"/>
                <a:ea typeface="Times New Roman"/>
                <a:cs typeface="Times New Roman"/>
                <a:sym typeface="Times New Roman"/>
              </a:rPr>
              <a:t>Generating a Heatmap via Normalization</a:t>
            </a:r>
            <a:endParaRPr b="1">
              <a:latin typeface="Times New Roman"/>
              <a:ea typeface="Times New Roman"/>
              <a:cs typeface="Times New Roman"/>
              <a:sym typeface="Times New Roman"/>
            </a:endParaRPr>
          </a:p>
        </p:txBody>
      </p:sp>
      <p:sp>
        <p:nvSpPr>
          <p:cNvPr id="141" name="Google Shape;141;p20"/>
          <p:cNvSpPr txBox="1"/>
          <p:nvPr>
            <p:ph idx="1" type="body"/>
          </p:nvPr>
        </p:nvSpPr>
        <p:spPr>
          <a:xfrm>
            <a:off x="5392800" y="823825"/>
            <a:ext cx="3751200" cy="32784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Clr>
                <a:schemeClr val="dk1"/>
              </a:buClr>
              <a:buSzPts val="1700"/>
              <a:buFont typeface="Times New Roman"/>
              <a:buChar char="●"/>
            </a:pPr>
            <a:r>
              <a:rPr lang="en-CA" sz="1700">
                <a:solidFill>
                  <a:schemeClr val="dk1"/>
                </a:solidFill>
                <a:latin typeface="Times New Roman"/>
                <a:ea typeface="Times New Roman"/>
                <a:cs typeface="Times New Roman"/>
                <a:sym typeface="Times New Roman"/>
              </a:rPr>
              <a:t>Normalization part was </a:t>
            </a:r>
            <a:r>
              <a:rPr lang="en-CA" sz="1700">
                <a:solidFill>
                  <a:schemeClr val="dk1"/>
                </a:solidFill>
                <a:latin typeface="Times New Roman"/>
                <a:ea typeface="Times New Roman"/>
                <a:cs typeface="Times New Roman"/>
                <a:sym typeface="Times New Roman"/>
              </a:rPr>
              <a:t>implemented</a:t>
            </a:r>
            <a:r>
              <a:rPr lang="en-CA" sz="1700">
                <a:solidFill>
                  <a:schemeClr val="dk1"/>
                </a:solidFill>
                <a:latin typeface="Times New Roman"/>
                <a:ea typeface="Times New Roman"/>
                <a:cs typeface="Times New Roman"/>
                <a:sym typeface="Times New Roman"/>
              </a:rPr>
              <a:t> allowing for heatmap generation</a:t>
            </a:r>
            <a:endParaRPr sz="1700">
              <a:solidFill>
                <a:schemeClr val="dk1"/>
              </a:solidFill>
              <a:latin typeface="Times New Roman"/>
              <a:ea typeface="Times New Roman"/>
              <a:cs typeface="Times New Roman"/>
              <a:sym typeface="Times New Roman"/>
            </a:endParaRPr>
          </a:p>
          <a:p>
            <a:pPr indent="-336550" lvl="0" marL="457200" rtl="0" algn="l">
              <a:spcBef>
                <a:spcPts val="0"/>
              </a:spcBef>
              <a:spcAft>
                <a:spcPts val="0"/>
              </a:spcAft>
              <a:buClr>
                <a:schemeClr val="dk1"/>
              </a:buClr>
              <a:buSzPts val="1700"/>
              <a:buFont typeface="Times New Roman"/>
              <a:buChar char="●"/>
            </a:pPr>
            <a:r>
              <a:rPr lang="en-CA" sz="1700">
                <a:solidFill>
                  <a:schemeClr val="dk1"/>
                </a:solidFill>
                <a:latin typeface="Times New Roman"/>
                <a:ea typeface="Times New Roman"/>
                <a:cs typeface="Times New Roman"/>
                <a:sym typeface="Times New Roman"/>
              </a:rPr>
              <a:t>Reconfiguration to adapt BAR server directories</a:t>
            </a:r>
            <a:endParaRPr sz="1700">
              <a:solidFill>
                <a:schemeClr val="dk1"/>
              </a:solidFill>
              <a:latin typeface="Times New Roman"/>
              <a:ea typeface="Times New Roman"/>
              <a:cs typeface="Times New Roman"/>
              <a:sym typeface="Times New Roman"/>
            </a:endParaRPr>
          </a:p>
          <a:p>
            <a:pPr indent="-336550" lvl="0" marL="457200" rtl="0" algn="l">
              <a:spcBef>
                <a:spcPts val="0"/>
              </a:spcBef>
              <a:spcAft>
                <a:spcPts val="0"/>
              </a:spcAft>
              <a:buClr>
                <a:schemeClr val="dk1"/>
              </a:buClr>
              <a:buSzPts val="1700"/>
              <a:buFont typeface="Times New Roman"/>
              <a:buChar char="●"/>
            </a:pPr>
            <a:r>
              <a:rPr lang="en-CA" sz="1700">
                <a:solidFill>
                  <a:schemeClr val="dk1"/>
                </a:solidFill>
                <a:latin typeface="Times New Roman"/>
                <a:ea typeface="Times New Roman"/>
                <a:cs typeface="Times New Roman"/>
                <a:sym typeface="Times New Roman"/>
              </a:rPr>
              <a:t>Also further modifications  were done on the script by both Carlo Perolo and me in regards of different file format recognition</a:t>
            </a:r>
            <a:endParaRPr sz="1700">
              <a:solidFill>
                <a:schemeClr val="dk1"/>
              </a:solidFill>
              <a:latin typeface="Times New Roman"/>
              <a:ea typeface="Times New Roman"/>
              <a:cs typeface="Times New Roman"/>
              <a:sym typeface="Times New Roman"/>
            </a:endParaRPr>
          </a:p>
        </p:txBody>
      </p:sp>
      <p:pic>
        <p:nvPicPr>
          <p:cNvPr id="142" name="Google Shape;142;p20"/>
          <p:cNvPicPr preferRelativeResize="0"/>
          <p:nvPr/>
        </p:nvPicPr>
        <p:blipFill>
          <a:blip r:embed="rId3">
            <a:alphaModFix/>
          </a:blip>
          <a:stretch>
            <a:fillRect/>
          </a:stretch>
        </p:blipFill>
        <p:spPr>
          <a:xfrm>
            <a:off x="204750" y="714375"/>
            <a:ext cx="5029200" cy="3714750"/>
          </a:xfrm>
          <a:prstGeom prst="rect">
            <a:avLst/>
          </a:prstGeom>
          <a:noFill/>
          <a:ln>
            <a:noFill/>
          </a:ln>
        </p:spPr>
      </p:pic>
      <p:sp>
        <p:nvSpPr>
          <p:cNvPr id="143" name="Google Shape;143;p20"/>
          <p:cNvSpPr txBox="1"/>
          <p:nvPr/>
        </p:nvSpPr>
        <p:spPr>
          <a:xfrm>
            <a:off x="204750" y="4477375"/>
            <a:ext cx="4994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CA" sz="1000">
                <a:solidFill>
                  <a:schemeClr val="dk1"/>
                </a:solidFill>
                <a:latin typeface="Times New Roman"/>
                <a:ea typeface="Times New Roman"/>
                <a:cs typeface="Times New Roman"/>
                <a:sym typeface="Times New Roman"/>
              </a:rPr>
              <a:t>Figure illustrating normalization part that was </a:t>
            </a:r>
            <a:r>
              <a:rPr b="1" lang="en-CA" sz="1000">
                <a:solidFill>
                  <a:schemeClr val="dk1"/>
                </a:solidFill>
                <a:latin typeface="Times New Roman"/>
                <a:ea typeface="Times New Roman"/>
                <a:cs typeface="Times New Roman"/>
                <a:sym typeface="Times New Roman"/>
              </a:rPr>
              <a:t>added</a:t>
            </a:r>
            <a:r>
              <a:rPr b="1" lang="en-CA" sz="1000">
                <a:solidFill>
                  <a:schemeClr val="dk1"/>
                </a:solidFill>
                <a:latin typeface="Times New Roman"/>
                <a:ea typeface="Times New Roman"/>
                <a:cs typeface="Times New Roman"/>
                <a:sym typeface="Times New Roman"/>
              </a:rPr>
              <a:t> to generate a heatmap via normalization of </a:t>
            </a:r>
            <a:r>
              <a:rPr b="1" lang="en-CA" sz="1000">
                <a:solidFill>
                  <a:schemeClr val="dk1"/>
                </a:solidFill>
                <a:latin typeface="Times New Roman"/>
                <a:ea typeface="Times New Roman"/>
                <a:cs typeface="Times New Roman"/>
                <a:sym typeface="Times New Roman"/>
              </a:rPr>
              <a:t>contact</a:t>
            </a:r>
            <a:r>
              <a:rPr b="1" lang="en-CA" sz="1000">
                <a:solidFill>
                  <a:schemeClr val="dk1"/>
                </a:solidFill>
                <a:latin typeface="Times New Roman"/>
                <a:ea typeface="Times New Roman"/>
                <a:cs typeface="Times New Roman"/>
                <a:sym typeface="Times New Roman"/>
              </a:rPr>
              <a:t> frequencies</a:t>
            </a:r>
            <a:endParaRPr b="1" sz="1000">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1"/>
          <p:cNvSpPr txBox="1"/>
          <p:nvPr>
            <p:ph type="title"/>
          </p:nvPr>
        </p:nvSpPr>
        <p:spPr>
          <a:xfrm>
            <a:off x="251775" y="164225"/>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CA">
                <a:latin typeface="Times New Roman"/>
                <a:ea typeface="Times New Roman"/>
                <a:cs typeface="Times New Roman"/>
                <a:sym typeface="Times New Roman"/>
              </a:rPr>
              <a:t>Script Running Process </a:t>
            </a:r>
            <a:endParaRPr b="1">
              <a:latin typeface="Times New Roman"/>
              <a:ea typeface="Times New Roman"/>
              <a:cs typeface="Times New Roman"/>
              <a:sym typeface="Times New Roman"/>
            </a:endParaRPr>
          </a:p>
        </p:txBody>
      </p:sp>
      <p:sp>
        <p:nvSpPr>
          <p:cNvPr id="149" name="Google Shape;149;p21"/>
          <p:cNvSpPr txBox="1"/>
          <p:nvPr>
            <p:ph idx="1" type="body"/>
          </p:nvPr>
        </p:nvSpPr>
        <p:spPr>
          <a:xfrm>
            <a:off x="5454300" y="772025"/>
            <a:ext cx="3689700" cy="33390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Clr>
                <a:schemeClr val="dk1"/>
              </a:buClr>
              <a:buSzPts val="1600"/>
              <a:buFont typeface="Times New Roman"/>
              <a:buChar char="●"/>
            </a:pPr>
            <a:r>
              <a:rPr lang="en-CA" sz="1600">
                <a:solidFill>
                  <a:schemeClr val="dk1"/>
                </a:solidFill>
                <a:latin typeface="Times New Roman"/>
                <a:ea typeface="Times New Roman"/>
                <a:cs typeface="Times New Roman"/>
                <a:sym typeface="Times New Roman"/>
              </a:rPr>
              <a:t>Local script running</a:t>
            </a:r>
            <a:endParaRPr sz="1600">
              <a:solidFill>
                <a:schemeClr val="dk1"/>
              </a:solidFill>
              <a:latin typeface="Times New Roman"/>
              <a:ea typeface="Times New Roman"/>
              <a:cs typeface="Times New Roman"/>
              <a:sym typeface="Times New Roman"/>
            </a:endParaRPr>
          </a:p>
          <a:p>
            <a:pPr indent="-330200" lvl="1" marL="914400" rtl="0" algn="l">
              <a:spcBef>
                <a:spcPts val="0"/>
              </a:spcBef>
              <a:spcAft>
                <a:spcPts val="0"/>
              </a:spcAft>
              <a:buClr>
                <a:schemeClr val="dk1"/>
              </a:buClr>
              <a:buSzPts val="1600"/>
              <a:buFont typeface="Times New Roman"/>
              <a:buChar char="○"/>
            </a:pPr>
            <a:r>
              <a:rPr lang="en-CA" sz="1600">
                <a:solidFill>
                  <a:schemeClr val="dk1"/>
                </a:solidFill>
                <a:latin typeface="Times New Roman"/>
                <a:ea typeface="Times New Roman"/>
                <a:cs typeface="Times New Roman"/>
                <a:sym typeface="Times New Roman"/>
              </a:rPr>
              <a:t>3riz-BLD</a:t>
            </a:r>
            <a:endParaRPr sz="1600">
              <a:solidFill>
                <a:schemeClr val="dk1"/>
              </a:solidFill>
              <a:latin typeface="Times New Roman"/>
              <a:ea typeface="Times New Roman"/>
              <a:cs typeface="Times New Roman"/>
              <a:sym typeface="Times New Roman"/>
            </a:endParaRPr>
          </a:p>
          <a:p>
            <a:pPr indent="-330200" lvl="1" marL="914400" rtl="0" algn="l">
              <a:spcBef>
                <a:spcPts val="0"/>
              </a:spcBef>
              <a:spcAft>
                <a:spcPts val="0"/>
              </a:spcAft>
              <a:buClr>
                <a:schemeClr val="dk1"/>
              </a:buClr>
              <a:buSzPts val="1600"/>
              <a:buFont typeface="Times New Roman"/>
              <a:buChar char="○"/>
            </a:pPr>
            <a:r>
              <a:rPr lang="en-CA" sz="1600">
                <a:solidFill>
                  <a:schemeClr val="dk1"/>
                </a:solidFill>
                <a:latin typeface="Times New Roman"/>
                <a:ea typeface="Times New Roman"/>
                <a:cs typeface="Times New Roman"/>
                <a:sym typeface="Times New Roman"/>
              </a:rPr>
              <a:t>3riz-TDIF</a:t>
            </a:r>
            <a:endParaRPr sz="1600">
              <a:solidFill>
                <a:schemeClr val="dk1"/>
              </a:solidFill>
              <a:latin typeface="Times New Roman"/>
              <a:ea typeface="Times New Roman"/>
              <a:cs typeface="Times New Roman"/>
              <a:sym typeface="Times New Roman"/>
            </a:endParaRPr>
          </a:p>
          <a:p>
            <a:pPr indent="-330200" lvl="1" marL="914400" rtl="0" algn="l">
              <a:spcBef>
                <a:spcPts val="0"/>
              </a:spcBef>
              <a:spcAft>
                <a:spcPts val="0"/>
              </a:spcAft>
              <a:buClr>
                <a:schemeClr val="dk1"/>
              </a:buClr>
              <a:buSzPts val="1600"/>
              <a:buFont typeface="Times New Roman"/>
              <a:buChar char="○"/>
            </a:pPr>
            <a:r>
              <a:rPr lang="en-CA" sz="1600">
                <a:solidFill>
                  <a:schemeClr val="dk1"/>
                </a:solidFill>
                <a:latin typeface="Times New Roman"/>
                <a:ea typeface="Times New Roman"/>
                <a:cs typeface="Times New Roman"/>
                <a:sym typeface="Times New Roman"/>
              </a:rPr>
              <a:t>5gij-TDIF</a:t>
            </a:r>
            <a:endParaRPr sz="1600">
              <a:solidFill>
                <a:schemeClr val="dk1"/>
              </a:solidFill>
              <a:latin typeface="Times New Roman"/>
              <a:ea typeface="Times New Roman"/>
              <a:cs typeface="Times New Roman"/>
              <a:sym typeface="Times New Roman"/>
            </a:endParaRPr>
          </a:p>
          <a:p>
            <a:pPr indent="-330200" lvl="1" marL="914400" rtl="0" algn="l">
              <a:spcBef>
                <a:spcPts val="0"/>
              </a:spcBef>
              <a:spcAft>
                <a:spcPts val="0"/>
              </a:spcAft>
              <a:buClr>
                <a:schemeClr val="dk1"/>
              </a:buClr>
              <a:buSzPts val="1600"/>
              <a:buFont typeface="Times New Roman"/>
              <a:buChar char="○"/>
            </a:pPr>
            <a:r>
              <a:rPr lang="en-CA" sz="1600">
                <a:solidFill>
                  <a:schemeClr val="dk1"/>
                </a:solidFill>
                <a:latin typeface="Times New Roman"/>
                <a:ea typeface="Times New Roman"/>
                <a:cs typeface="Times New Roman"/>
                <a:sym typeface="Times New Roman"/>
              </a:rPr>
              <a:t>5gij-BLD</a:t>
            </a:r>
            <a:endParaRPr sz="1600">
              <a:solidFill>
                <a:schemeClr val="dk1"/>
              </a:solidFill>
              <a:latin typeface="Times New Roman"/>
              <a:ea typeface="Times New Roman"/>
              <a:cs typeface="Times New Roman"/>
              <a:sym typeface="Times New Roman"/>
            </a:endParaRPr>
          </a:p>
          <a:p>
            <a:pPr indent="-330200" lvl="0" marL="457200" rtl="0" algn="l">
              <a:spcBef>
                <a:spcPts val="0"/>
              </a:spcBef>
              <a:spcAft>
                <a:spcPts val="0"/>
              </a:spcAft>
              <a:buClr>
                <a:schemeClr val="dk1"/>
              </a:buClr>
              <a:buSzPts val="1600"/>
              <a:buFont typeface="Times New Roman"/>
              <a:buChar char="●"/>
            </a:pPr>
            <a:r>
              <a:rPr lang="en-CA" sz="1600">
                <a:solidFill>
                  <a:schemeClr val="dk1"/>
                </a:solidFill>
                <a:latin typeface="Times New Roman"/>
                <a:ea typeface="Times New Roman"/>
                <a:cs typeface="Times New Roman"/>
                <a:sym typeface="Times New Roman"/>
              </a:rPr>
              <a:t>Results obtained in the local directories</a:t>
            </a:r>
            <a:endParaRPr sz="1600">
              <a:solidFill>
                <a:schemeClr val="dk1"/>
              </a:solidFill>
              <a:latin typeface="Times New Roman"/>
              <a:ea typeface="Times New Roman"/>
              <a:cs typeface="Times New Roman"/>
              <a:sym typeface="Times New Roman"/>
            </a:endParaRPr>
          </a:p>
          <a:p>
            <a:pPr indent="-330200" lvl="0" marL="457200" rtl="0" algn="l">
              <a:spcBef>
                <a:spcPts val="0"/>
              </a:spcBef>
              <a:spcAft>
                <a:spcPts val="0"/>
              </a:spcAft>
              <a:buClr>
                <a:schemeClr val="dk1"/>
              </a:buClr>
              <a:buSzPts val="1600"/>
              <a:buFont typeface="Times New Roman"/>
              <a:buChar char="●"/>
            </a:pPr>
            <a:r>
              <a:rPr lang="en-CA" sz="1600">
                <a:solidFill>
                  <a:schemeClr val="dk1"/>
                </a:solidFill>
                <a:latin typeface="Times New Roman"/>
                <a:ea typeface="Times New Roman"/>
                <a:cs typeface="Times New Roman"/>
                <a:sym typeface="Times New Roman"/>
              </a:rPr>
              <a:t>Many proteins and ligands  were run to test  the script competency as well</a:t>
            </a:r>
            <a:endParaRPr sz="1600">
              <a:solidFill>
                <a:schemeClr val="dk1"/>
              </a:solidFill>
              <a:latin typeface="Times New Roman"/>
              <a:ea typeface="Times New Roman"/>
              <a:cs typeface="Times New Roman"/>
              <a:sym typeface="Times New Roman"/>
            </a:endParaRPr>
          </a:p>
          <a:p>
            <a:pPr indent="0" lvl="0" marL="457200" rtl="0" algn="l">
              <a:spcBef>
                <a:spcPts val="1200"/>
              </a:spcBef>
              <a:spcAft>
                <a:spcPts val="1200"/>
              </a:spcAft>
              <a:buNone/>
            </a:pPr>
            <a:r>
              <a:t/>
            </a:r>
            <a:endParaRPr sz="1600">
              <a:solidFill>
                <a:schemeClr val="dk1"/>
              </a:solidFill>
              <a:latin typeface="Times New Roman"/>
              <a:ea typeface="Times New Roman"/>
              <a:cs typeface="Times New Roman"/>
              <a:sym typeface="Times New Roman"/>
            </a:endParaRPr>
          </a:p>
        </p:txBody>
      </p:sp>
      <p:pic>
        <p:nvPicPr>
          <p:cNvPr id="150" name="Google Shape;150;p21"/>
          <p:cNvPicPr preferRelativeResize="0"/>
          <p:nvPr/>
        </p:nvPicPr>
        <p:blipFill rotWithShape="1">
          <a:blip r:embed="rId3">
            <a:alphaModFix/>
          </a:blip>
          <a:srcRect b="0" l="0" r="0" t="0"/>
          <a:stretch/>
        </p:blipFill>
        <p:spPr>
          <a:xfrm>
            <a:off x="179875" y="849813"/>
            <a:ext cx="5202599" cy="3284217"/>
          </a:xfrm>
          <a:prstGeom prst="rect">
            <a:avLst/>
          </a:prstGeom>
          <a:noFill/>
          <a:ln>
            <a:noFill/>
          </a:ln>
        </p:spPr>
      </p:pic>
      <p:sp>
        <p:nvSpPr>
          <p:cNvPr id="151" name="Google Shape;151;p21"/>
          <p:cNvSpPr txBox="1"/>
          <p:nvPr/>
        </p:nvSpPr>
        <p:spPr>
          <a:xfrm>
            <a:off x="179875" y="4211825"/>
            <a:ext cx="5428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CA" sz="1000">
                <a:solidFill>
                  <a:schemeClr val="dk1"/>
                </a:solidFill>
                <a:latin typeface="Times New Roman"/>
                <a:ea typeface="Times New Roman"/>
                <a:cs typeface="Times New Roman"/>
                <a:sym typeface="Times New Roman"/>
              </a:rPr>
              <a:t>Figure illustrating the docking script section on BAR API, using default protein (bri) and ligand (brass)</a:t>
            </a:r>
            <a:endParaRPr b="1" sz="1000">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